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60" r:id="rId5"/>
    <p:sldId id="263" r:id="rId6"/>
    <p:sldId id="264" r:id="rId7"/>
    <p:sldId id="265" r:id="rId8"/>
    <p:sldId id="266" r:id="rId9"/>
  </p:sldIdLst>
  <p:sldSz cx="14630400" cy="8229600"/>
  <p:notesSz cx="8229600" cy="14630400"/>
  <p:embeddedFontLst>
    <p:embeddedFont>
      <p:font typeface="Dela Gothic One" panose="020B0604020202020204" charset="-128"/>
      <p:regular r:id="rId11"/>
    </p:embeddedFont>
    <p:embeddedFont>
      <p:font typeface="DM Sans" pitchFamily="2" charset="0"/>
      <p:regular r:id="rId12"/>
      <p:bold r:id="rId13"/>
      <p:italic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7" d="100"/>
          <a:sy n="77" d="100"/>
        </p:scale>
        <p:origin x="60" y="10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7074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2582466"/>
            <a:ext cx="7627382" cy="1870591"/>
          </a:xfrm>
          <a:prstGeom prst="rect">
            <a:avLst/>
          </a:prstGeom>
          <a:noFill/>
          <a:ln/>
        </p:spPr>
        <p:txBody>
          <a:bodyPr wrap="square" lIns="0" tIns="0" rIns="0" bIns="0" rtlCol="0" anchor="t"/>
          <a:lstStyle/>
          <a:p>
            <a:pPr marL="0" indent="0" algn="l">
              <a:lnSpc>
                <a:spcPts val="4900"/>
              </a:lnSpc>
              <a:buNone/>
            </a:pPr>
            <a:r>
              <a:rPr lang="en-US" sz="3900" dirty="0">
                <a:solidFill>
                  <a:srgbClr val="FAEBEB"/>
                </a:solidFill>
                <a:latin typeface="Dela Gothic One" pitchFamily="34" charset="0"/>
                <a:ea typeface="Dela Gothic One" pitchFamily="34" charset="-122"/>
                <a:cs typeface="Dela Gothic One" pitchFamily="34" charset="-120"/>
              </a:rPr>
              <a:t>Deteksi Gangguan Tidur Menggunakan Deep Learning</a:t>
            </a:r>
            <a:endParaRPr lang="en-US" sz="3900" dirty="0"/>
          </a:p>
        </p:txBody>
      </p:sp>
      <p:sp>
        <p:nvSpPr>
          <p:cNvPr id="4" name="Text 1"/>
          <p:cNvSpPr/>
          <p:nvPr/>
        </p:nvSpPr>
        <p:spPr>
          <a:xfrm>
            <a:off x="758309" y="4737378"/>
            <a:ext cx="7627382" cy="909757"/>
          </a:xfrm>
          <a:prstGeom prst="rect">
            <a:avLst/>
          </a:prstGeom>
          <a:noFill/>
          <a:ln/>
        </p:spPr>
        <p:txBody>
          <a:bodyPr wrap="squar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Presentasi ini akan membahas penerapan Deep Learning dengan arsitektur Sequential Neural Network untuk mengklasifikasikan jenis-jenis gangguan tidur. Kami akan menguraikan latar belakang masalah, metode penelitian, hingga hasil yang dicapai.</a:t>
            </a:r>
            <a:endParaRPr lang="en-US" sz="1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758309" y="1454944"/>
            <a:ext cx="1115497" cy="356235"/>
          </a:xfrm>
          <a:prstGeom prst="roundRect">
            <a:avLst>
              <a:gd name="adj" fmla="val 17881"/>
            </a:avLst>
          </a:prstGeom>
          <a:solidFill>
            <a:srgbClr val="C91313"/>
          </a:solidFill>
          <a:ln/>
        </p:spPr>
      </p:sp>
      <p:sp>
        <p:nvSpPr>
          <p:cNvPr id="3" name="Text 1"/>
          <p:cNvSpPr/>
          <p:nvPr/>
        </p:nvSpPr>
        <p:spPr>
          <a:xfrm>
            <a:off x="872014" y="1511737"/>
            <a:ext cx="888087" cy="242649"/>
          </a:xfrm>
          <a:prstGeom prst="rect">
            <a:avLst/>
          </a:prstGeom>
          <a:noFill/>
          <a:ln/>
        </p:spPr>
        <p:txBody>
          <a:bodyPr wrap="none" lIns="0" tIns="0" rIns="0" bIns="0" rtlCol="0" anchor="t"/>
          <a:lstStyle/>
          <a:p>
            <a:pPr marL="0" indent="0" algn="l">
              <a:lnSpc>
                <a:spcPts val="1900"/>
              </a:lnSpc>
              <a:buNone/>
            </a:pPr>
            <a:r>
              <a:rPr lang="en-US" sz="1150" dirty="0">
                <a:solidFill>
                  <a:srgbClr val="FFE5E5"/>
                </a:solidFill>
                <a:latin typeface="DM Sans" pitchFamily="34" charset="0"/>
                <a:ea typeface="DM Sans" pitchFamily="34" charset="-122"/>
                <a:cs typeface="DM Sans" pitchFamily="34" charset="-120"/>
              </a:rPr>
              <a:t>TIM PENELITI</a:t>
            </a:r>
            <a:endParaRPr lang="en-US" sz="1150" dirty="0"/>
          </a:p>
        </p:txBody>
      </p:sp>
      <p:sp>
        <p:nvSpPr>
          <p:cNvPr id="4" name="Text 2"/>
          <p:cNvSpPr/>
          <p:nvPr/>
        </p:nvSpPr>
        <p:spPr>
          <a:xfrm>
            <a:off x="758309" y="1886903"/>
            <a:ext cx="4481751" cy="498872"/>
          </a:xfrm>
          <a:prstGeom prst="rect">
            <a:avLst/>
          </a:prstGeom>
          <a:noFill/>
          <a:ln/>
        </p:spPr>
        <p:txBody>
          <a:bodyPr wrap="none" lIns="0" tIns="0" rIns="0" bIns="0" rtlCol="0" anchor="t"/>
          <a:lstStyle/>
          <a:p>
            <a:pPr marL="0" indent="0" algn="l">
              <a:lnSpc>
                <a:spcPts val="3900"/>
              </a:lnSpc>
              <a:buNone/>
            </a:pPr>
            <a:r>
              <a:rPr lang="en-US" sz="3100" dirty="0">
                <a:solidFill>
                  <a:srgbClr val="FAEBEB"/>
                </a:solidFill>
                <a:latin typeface="Dela Gothic One" pitchFamily="34" charset="0"/>
                <a:ea typeface="Dela Gothic One" pitchFamily="34" charset="-122"/>
                <a:cs typeface="Dela Gothic One" pitchFamily="34" charset="-120"/>
              </a:rPr>
              <a:t>Anggota Kelompok</a:t>
            </a:r>
            <a:endParaRPr lang="en-US" sz="3100" dirty="0"/>
          </a:p>
        </p:txBody>
      </p:sp>
      <p:sp>
        <p:nvSpPr>
          <p:cNvPr id="5" name="Text 3"/>
          <p:cNvSpPr/>
          <p:nvPr/>
        </p:nvSpPr>
        <p:spPr>
          <a:xfrm>
            <a:off x="758309" y="2670096"/>
            <a:ext cx="13113782" cy="303252"/>
          </a:xfrm>
          <a:prstGeom prst="rect">
            <a:avLst/>
          </a:prstGeom>
          <a:noFill/>
          <a:ln/>
        </p:spPr>
        <p:txBody>
          <a:bodyPr wrap="non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Proyek ini merupakan kolaborasi dari mahasiswa yang berdedikasi dari Universitas Amikom dan Universitas Perjuangan.</a:t>
            </a:r>
            <a:endParaRPr lang="en-US" sz="1450" dirty="0"/>
          </a:p>
        </p:txBody>
      </p:sp>
      <p:sp>
        <p:nvSpPr>
          <p:cNvPr id="6" name="Shape 4"/>
          <p:cNvSpPr/>
          <p:nvPr/>
        </p:nvSpPr>
        <p:spPr>
          <a:xfrm>
            <a:off x="758309" y="3470910"/>
            <a:ext cx="6462117" cy="1414939"/>
          </a:xfrm>
          <a:prstGeom prst="roundRect">
            <a:avLst>
              <a:gd name="adj" fmla="val 7755"/>
            </a:avLst>
          </a:prstGeom>
          <a:solidFill>
            <a:srgbClr val="0A0A0A">
              <a:alpha val="95000"/>
            </a:srgbClr>
          </a:solidFill>
          <a:ln/>
        </p:spPr>
      </p:sp>
      <p:sp>
        <p:nvSpPr>
          <p:cNvPr id="7" name="Shape 5"/>
          <p:cNvSpPr/>
          <p:nvPr/>
        </p:nvSpPr>
        <p:spPr>
          <a:xfrm>
            <a:off x="758309" y="3448050"/>
            <a:ext cx="6462117" cy="91440"/>
          </a:xfrm>
          <a:prstGeom prst="roundRect">
            <a:avLst>
              <a:gd name="adj" fmla="val 87077"/>
            </a:avLst>
          </a:prstGeom>
          <a:solidFill>
            <a:srgbClr val="C91313"/>
          </a:solidFill>
          <a:ln/>
        </p:spPr>
      </p:sp>
      <p:sp>
        <p:nvSpPr>
          <p:cNvPr id="8" name="Shape 6"/>
          <p:cNvSpPr/>
          <p:nvPr/>
        </p:nvSpPr>
        <p:spPr>
          <a:xfrm>
            <a:off x="3704987" y="3186589"/>
            <a:ext cx="568643" cy="568643"/>
          </a:xfrm>
          <a:prstGeom prst="roundRect">
            <a:avLst>
              <a:gd name="adj" fmla="val 160804"/>
            </a:avLst>
          </a:prstGeom>
          <a:solidFill>
            <a:srgbClr val="C91313"/>
          </a:solidFill>
          <a:ln/>
        </p:spPr>
      </p:sp>
      <p:sp>
        <p:nvSpPr>
          <p:cNvPr id="9" name="Text 7"/>
          <p:cNvSpPr/>
          <p:nvPr/>
        </p:nvSpPr>
        <p:spPr>
          <a:xfrm>
            <a:off x="3875603" y="3328749"/>
            <a:ext cx="227409" cy="284321"/>
          </a:xfrm>
          <a:prstGeom prst="rect">
            <a:avLst/>
          </a:prstGeom>
          <a:noFill/>
          <a:ln/>
        </p:spPr>
        <p:txBody>
          <a:bodyPr wrap="none" lIns="0" tIns="0" rIns="0" bIns="0" rtlCol="0" anchor="t"/>
          <a:lstStyle/>
          <a:p>
            <a:pPr marL="0" indent="0" algn="l">
              <a:lnSpc>
                <a:spcPts val="2850"/>
              </a:lnSpc>
              <a:buNone/>
            </a:pPr>
            <a:r>
              <a:rPr lang="en-US" sz="1750" dirty="0">
                <a:solidFill>
                  <a:srgbClr val="FFFFFF"/>
                </a:solidFill>
                <a:latin typeface="Dela Gothic One" pitchFamily="34" charset="0"/>
                <a:ea typeface="Dela Gothic One" pitchFamily="34" charset="-122"/>
                <a:cs typeface="Dela Gothic One" pitchFamily="34" charset="-120"/>
              </a:rPr>
              <a:t>1</a:t>
            </a:r>
            <a:endParaRPr lang="en-US" sz="1750" dirty="0"/>
          </a:p>
        </p:txBody>
      </p:sp>
      <p:sp>
        <p:nvSpPr>
          <p:cNvPr id="10" name="Text 8"/>
          <p:cNvSpPr/>
          <p:nvPr/>
        </p:nvSpPr>
        <p:spPr>
          <a:xfrm>
            <a:off x="970717" y="3944779"/>
            <a:ext cx="3092053" cy="311706"/>
          </a:xfrm>
          <a:prstGeom prst="rect">
            <a:avLst/>
          </a:prstGeom>
          <a:noFill/>
          <a:ln/>
        </p:spPr>
        <p:txBody>
          <a:bodyPr wrap="none" lIns="0" tIns="0" rIns="0" bIns="0" rtlCol="0" anchor="t"/>
          <a:lstStyle/>
          <a:p>
            <a:pPr marL="0" indent="0" algn="l">
              <a:lnSpc>
                <a:spcPts val="2450"/>
              </a:lnSpc>
              <a:buNone/>
            </a:pPr>
            <a:r>
              <a:rPr lang="en-US" sz="1950" dirty="0">
                <a:solidFill>
                  <a:srgbClr val="FFE5E5"/>
                </a:solidFill>
                <a:latin typeface="Dela Gothic One" pitchFamily="34" charset="0"/>
                <a:ea typeface="Dela Gothic One" pitchFamily="34" charset="-122"/>
                <a:cs typeface="Dela Gothic One" pitchFamily="34" charset="-120"/>
              </a:rPr>
              <a:t>Alfan Shobron Jamal</a:t>
            </a:r>
            <a:endParaRPr lang="en-US" sz="1950" dirty="0"/>
          </a:p>
        </p:txBody>
      </p:sp>
      <p:sp>
        <p:nvSpPr>
          <p:cNvPr id="11" name="Text 9"/>
          <p:cNvSpPr/>
          <p:nvPr/>
        </p:nvSpPr>
        <p:spPr>
          <a:xfrm>
            <a:off x="970717" y="4370189"/>
            <a:ext cx="6037302" cy="303252"/>
          </a:xfrm>
          <a:prstGeom prst="rect">
            <a:avLst/>
          </a:prstGeom>
          <a:noFill/>
          <a:ln/>
        </p:spPr>
        <p:txBody>
          <a:bodyPr wrap="non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23.11.5438 - Universitas Amikom</a:t>
            </a:r>
            <a:endParaRPr lang="en-US" sz="1450" dirty="0"/>
          </a:p>
        </p:txBody>
      </p:sp>
      <p:sp>
        <p:nvSpPr>
          <p:cNvPr id="12" name="Shape 10"/>
          <p:cNvSpPr/>
          <p:nvPr/>
        </p:nvSpPr>
        <p:spPr>
          <a:xfrm>
            <a:off x="7409974" y="3470910"/>
            <a:ext cx="6462117" cy="1414939"/>
          </a:xfrm>
          <a:prstGeom prst="roundRect">
            <a:avLst>
              <a:gd name="adj" fmla="val 7755"/>
            </a:avLst>
          </a:prstGeom>
          <a:solidFill>
            <a:srgbClr val="0A0A0A">
              <a:alpha val="95000"/>
            </a:srgbClr>
          </a:solidFill>
          <a:ln/>
        </p:spPr>
      </p:sp>
      <p:sp>
        <p:nvSpPr>
          <p:cNvPr id="13" name="Shape 11"/>
          <p:cNvSpPr/>
          <p:nvPr/>
        </p:nvSpPr>
        <p:spPr>
          <a:xfrm>
            <a:off x="7409974" y="3448050"/>
            <a:ext cx="6462117" cy="91440"/>
          </a:xfrm>
          <a:prstGeom prst="roundRect">
            <a:avLst>
              <a:gd name="adj" fmla="val 87077"/>
            </a:avLst>
          </a:prstGeom>
          <a:solidFill>
            <a:srgbClr val="C91313"/>
          </a:solidFill>
          <a:ln/>
        </p:spPr>
      </p:sp>
      <p:sp>
        <p:nvSpPr>
          <p:cNvPr id="14" name="Shape 12"/>
          <p:cNvSpPr/>
          <p:nvPr/>
        </p:nvSpPr>
        <p:spPr>
          <a:xfrm>
            <a:off x="10356652" y="3186589"/>
            <a:ext cx="568643" cy="568643"/>
          </a:xfrm>
          <a:prstGeom prst="roundRect">
            <a:avLst>
              <a:gd name="adj" fmla="val 160804"/>
            </a:avLst>
          </a:prstGeom>
          <a:solidFill>
            <a:srgbClr val="C91313"/>
          </a:solidFill>
          <a:ln/>
        </p:spPr>
      </p:sp>
      <p:sp>
        <p:nvSpPr>
          <p:cNvPr id="15" name="Text 13"/>
          <p:cNvSpPr/>
          <p:nvPr/>
        </p:nvSpPr>
        <p:spPr>
          <a:xfrm>
            <a:off x="10527268" y="3328749"/>
            <a:ext cx="227409" cy="284321"/>
          </a:xfrm>
          <a:prstGeom prst="rect">
            <a:avLst/>
          </a:prstGeom>
          <a:noFill/>
          <a:ln/>
        </p:spPr>
        <p:txBody>
          <a:bodyPr wrap="none" lIns="0" tIns="0" rIns="0" bIns="0" rtlCol="0" anchor="t"/>
          <a:lstStyle/>
          <a:p>
            <a:pPr marL="0" indent="0" algn="l">
              <a:lnSpc>
                <a:spcPts val="2850"/>
              </a:lnSpc>
              <a:buNone/>
            </a:pPr>
            <a:r>
              <a:rPr lang="en-US" sz="1750" dirty="0">
                <a:solidFill>
                  <a:srgbClr val="FFFFFF"/>
                </a:solidFill>
                <a:latin typeface="Dela Gothic One" pitchFamily="34" charset="0"/>
                <a:ea typeface="Dela Gothic One" pitchFamily="34" charset="-122"/>
                <a:cs typeface="Dela Gothic One" pitchFamily="34" charset="-120"/>
              </a:rPr>
              <a:t>2</a:t>
            </a:r>
            <a:endParaRPr lang="en-US" sz="1750" dirty="0"/>
          </a:p>
        </p:txBody>
      </p:sp>
      <p:sp>
        <p:nvSpPr>
          <p:cNvPr id="16" name="Text 14"/>
          <p:cNvSpPr/>
          <p:nvPr/>
        </p:nvSpPr>
        <p:spPr>
          <a:xfrm>
            <a:off x="7622381" y="3944779"/>
            <a:ext cx="2494359" cy="311706"/>
          </a:xfrm>
          <a:prstGeom prst="rect">
            <a:avLst/>
          </a:prstGeom>
          <a:noFill/>
          <a:ln/>
        </p:spPr>
        <p:txBody>
          <a:bodyPr wrap="none" lIns="0" tIns="0" rIns="0" bIns="0" rtlCol="0" anchor="t"/>
          <a:lstStyle/>
          <a:p>
            <a:pPr marL="0" indent="0" algn="l">
              <a:lnSpc>
                <a:spcPts val="2450"/>
              </a:lnSpc>
              <a:buNone/>
            </a:pPr>
            <a:r>
              <a:rPr lang="en-US" sz="1950" dirty="0">
                <a:solidFill>
                  <a:srgbClr val="FFE5E5"/>
                </a:solidFill>
                <a:latin typeface="Dela Gothic One" pitchFamily="34" charset="0"/>
                <a:ea typeface="Dela Gothic One" pitchFamily="34" charset="-122"/>
                <a:cs typeface="Dela Gothic One" pitchFamily="34" charset="-120"/>
              </a:rPr>
              <a:t>Awaludin</a:t>
            </a:r>
            <a:endParaRPr lang="en-US" sz="1950" dirty="0"/>
          </a:p>
        </p:txBody>
      </p:sp>
      <p:sp>
        <p:nvSpPr>
          <p:cNvPr id="17" name="Text 15"/>
          <p:cNvSpPr/>
          <p:nvPr/>
        </p:nvSpPr>
        <p:spPr>
          <a:xfrm>
            <a:off x="7622381" y="4370189"/>
            <a:ext cx="6037302" cy="303252"/>
          </a:xfrm>
          <a:prstGeom prst="rect">
            <a:avLst/>
          </a:prstGeom>
          <a:noFill/>
          <a:ln/>
        </p:spPr>
        <p:txBody>
          <a:bodyPr wrap="non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23.11.5822 - Universitas Amikom</a:t>
            </a:r>
            <a:endParaRPr lang="en-US" sz="1450" dirty="0"/>
          </a:p>
        </p:txBody>
      </p:sp>
      <p:sp>
        <p:nvSpPr>
          <p:cNvPr id="18" name="Shape 16"/>
          <p:cNvSpPr/>
          <p:nvPr/>
        </p:nvSpPr>
        <p:spPr>
          <a:xfrm>
            <a:off x="758309" y="5359717"/>
            <a:ext cx="6462117" cy="1414939"/>
          </a:xfrm>
          <a:prstGeom prst="roundRect">
            <a:avLst>
              <a:gd name="adj" fmla="val 7755"/>
            </a:avLst>
          </a:prstGeom>
          <a:solidFill>
            <a:srgbClr val="0A0A0A">
              <a:alpha val="95000"/>
            </a:srgbClr>
          </a:solidFill>
          <a:ln/>
        </p:spPr>
      </p:sp>
      <p:sp>
        <p:nvSpPr>
          <p:cNvPr id="19" name="Shape 17"/>
          <p:cNvSpPr/>
          <p:nvPr/>
        </p:nvSpPr>
        <p:spPr>
          <a:xfrm>
            <a:off x="758309" y="5336858"/>
            <a:ext cx="6462117" cy="91440"/>
          </a:xfrm>
          <a:prstGeom prst="roundRect">
            <a:avLst>
              <a:gd name="adj" fmla="val 87077"/>
            </a:avLst>
          </a:prstGeom>
          <a:solidFill>
            <a:srgbClr val="C91313"/>
          </a:solidFill>
          <a:ln/>
        </p:spPr>
      </p:sp>
      <p:sp>
        <p:nvSpPr>
          <p:cNvPr id="20" name="Shape 18"/>
          <p:cNvSpPr/>
          <p:nvPr/>
        </p:nvSpPr>
        <p:spPr>
          <a:xfrm>
            <a:off x="3704987" y="5075396"/>
            <a:ext cx="568643" cy="568643"/>
          </a:xfrm>
          <a:prstGeom prst="roundRect">
            <a:avLst>
              <a:gd name="adj" fmla="val 160804"/>
            </a:avLst>
          </a:prstGeom>
          <a:solidFill>
            <a:srgbClr val="C91313"/>
          </a:solidFill>
          <a:ln/>
        </p:spPr>
      </p:sp>
      <p:sp>
        <p:nvSpPr>
          <p:cNvPr id="21" name="Text 19"/>
          <p:cNvSpPr/>
          <p:nvPr/>
        </p:nvSpPr>
        <p:spPr>
          <a:xfrm>
            <a:off x="3875603" y="5217557"/>
            <a:ext cx="227409" cy="284321"/>
          </a:xfrm>
          <a:prstGeom prst="rect">
            <a:avLst/>
          </a:prstGeom>
          <a:noFill/>
          <a:ln/>
        </p:spPr>
        <p:txBody>
          <a:bodyPr wrap="none" lIns="0" tIns="0" rIns="0" bIns="0" rtlCol="0" anchor="t"/>
          <a:lstStyle/>
          <a:p>
            <a:pPr marL="0" indent="0" algn="l">
              <a:lnSpc>
                <a:spcPts val="2850"/>
              </a:lnSpc>
              <a:buNone/>
            </a:pPr>
            <a:r>
              <a:rPr lang="en-US" sz="1750" dirty="0">
                <a:solidFill>
                  <a:srgbClr val="FFFFFF"/>
                </a:solidFill>
                <a:latin typeface="Dela Gothic One" pitchFamily="34" charset="0"/>
                <a:ea typeface="Dela Gothic One" pitchFamily="34" charset="-122"/>
                <a:cs typeface="Dela Gothic One" pitchFamily="34" charset="-120"/>
              </a:rPr>
              <a:t>3</a:t>
            </a:r>
            <a:endParaRPr lang="en-US" sz="1750" dirty="0"/>
          </a:p>
        </p:txBody>
      </p:sp>
      <p:sp>
        <p:nvSpPr>
          <p:cNvPr id="22" name="Text 20"/>
          <p:cNvSpPr/>
          <p:nvPr/>
        </p:nvSpPr>
        <p:spPr>
          <a:xfrm>
            <a:off x="970717" y="5833586"/>
            <a:ext cx="2913102" cy="311706"/>
          </a:xfrm>
          <a:prstGeom prst="rect">
            <a:avLst/>
          </a:prstGeom>
          <a:noFill/>
          <a:ln/>
        </p:spPr>
        <p:txBody>
          <a:bodyPr wrap="none" lIns="0" tIns="0" rIns="0" bIns="0" rtlCol="0" anchor="t"/>
          <a:lstStyle/>
          <a:p>
            <a:pPr marL="0" indent="0" algn="l">
              <a:lnSpc>
                <a:spcPts val="2450"/>
              </a:lnSpc>
              <a:buNone/>
            </a:pPr>
            <a:r>
              <a:rPr lang="en-US" sz="1950" dirty="0">
                <a:solidFill>
                  <a:srgbClr val="FFE5E5"/>
                </a:solidFill>
                <a:latin typeface="Dela Gothic One" pitchFamily="34" charset="0"/>
                <a:ea typeface="Dela Gothic One" pitchFamily="34" charset="-122"/>
                <a:cs typeface="Dela Gothic One" pitchFamily="34" charset="-120"/>
              </a:rPr>
              <a:t>Ariel Ivan Al-Hakim</a:t>
            </a:r>
            <a:endParaRPr lang="en-US" sz="1950" dirty="0"/>
          </a:p>
        </p:txBody>
      </p:sp>
      <p:sp>
        <p:nvSpPr>
          <p:cNvPr id="23" name="Text 21"/>
          <p:cNvSpPr/>
          <p:nvPr/>
        </p:nvSpPr>
        <p:spPr>
          <a:xfrm>
            <a:off x="970717" y="6258997"/>
            <a:ext cx="6037302" cy="303252"/>
          </a:xfrm>
          <a:prstGeom prst="rect">
            <a:avLst/>
          </a:prstGeom>
          <a:noFill/>
          <a:ln/>
        </p:spPr>
        <p:txBody>
          <a:bodyPr wrap="non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2303010120 - Universitas Perjuangan</a:t>
            </a:r>
            <a:endParaRPr lang="en-US" sz="1450" dirty="0"/>
          </a:p>
        </p:txBody>
      </p:sp>
      <p:sp>
        <p:nvSpPr>
          <p:cNvPr id="24" name="Shape 22"/>
          <p:cNvSpPr/>
          <p:nvPr/>
        </p:nvSpPr>
        <p:spPr>
          <a:xfrm>
            <a:off x="7409974" y="5359717"/>
            <a:ext cx="6462117" cy="1414939"/>
          </a:xfrm>
          <a:prstGeom prst="roundRect">
            <a:avLst>
              <a:gd name="adj" fmla="val 7755"/>
            </a:avLst>
          </a:prstGeom>
          <a:solidFill>
            <a:srgbClr val="0A0A0A">
              <a:alpha val="95000"/>
            </a:srgbClr>
          </a:solidFill>
          <a:ln/>
        </p:spPr>
      </p:sp>
      <p:sp>
        <p:nvSpPr>
          <p:cNvPr id="25" name="Shape 23"/>
          <p:cNvSpPr/>
          <p:nvPr/>
        </p:nvSpPr>
        <p:spPr>
          <a:xfrm>
            <a:off x="7409974" y="5336858"/>
            <a:ext cx="6462117" cy="91440"/>
          </a:xfrm>
          <a:prstGeom prst="roundRect">
            <a:avLst>
              <a:gd name="adj" fmla="val 87077"/>
            </a:avLst>
          </a:prstGeom>
          <a:solidFill>
            <a:srgbClr val="C91313"/>
          </a:solidFill>
          <a:ln/>
        </p:spPr>
      </p:sp>
      <p:sp>
        <p:nvSpPr>
          <p:cNvPr id="26" name="Shape 24"/>
          <p:cNvSpPr/>
          <p:nvPr/>
        </p:nvSpPr>
        <p:spPr>
          <a:xfrm>
            <a:off x="10356652" y="5075396"/>
            <a:ext cx="568643" cy="568643"/>
          </a:xfrm>
          <a:prstGeom prst="roundRect">
            <a:avLst>
              <a:gd name="adj" fmla="val 160804"/>
            </a:avLst>
          </a:prstGeom>
          <a:solidFill>
            <a:srgbClr val="C91313"/>
          </a:solidFill>
          <a:ln/>
        </p:spPr>
      </p:sp>
      <p:sp>
        <p:nvSpPr>
          <p:cNvPr id="27" name="Text 25"/>
          <p:cNvSpPr/>
          <p:nvPr/>
        </p:nvSpPr>
        <p:spPr>
          <a:xfrm>
            <a:off x="10527268" y="5217557"/>
            <a:ext cx="227409" cy="284321"/>
          </a:xfrm>
          <a:prstGeom prst="rect">
            <a:avLst/>
          </a:prstGeom>
          <a:noFill/>
          <a:ln/>
        </p:spPr>
        <p:txBody>
          <a:bodyPr wrap="none" lIns="0" tIns="0" rIns="0" bIns="0" rtlCol="0" anchor="t"/>
          <a:lstStyle/>
          <a:p>
            <a:pPr marL="0" indent="0" algn="l">
              <a:lnSpc>
                <a:spcPts val="2850"/>
              </a:lnSpc>
              <a:buNone/>
            </a:pPr>
            <a:r>
              <a:rPr lang="en-US" sz="1750" dirty="0">
                <a:solidFill>
                  <a:srgbClr val="FFFFFF"/>
                </a:solidFill>
                <a:latin typeface="Dela Gothic One" pitchFamily="34" charset="0"/>
                <a:ea typeface="Dela Gothic One" pitchFamily="34" charset="-122"/>
                <a:cs typeface="Dela Gothic One" pitchFamily="34" charset="-120"/>
              </a:rPr>
              <a:t>4</a:t>
            </a:r>
            <a:endParaRPr lang="en-US" sz="1750" dirty="0"/>
          </a:p>
        </p:txBody>
      </p:sp>
      <p:sp>
        <p:nvSpPr>
          <p:cNvPr id="28" name="Text 26"/>
          <p:cNvSpPr/>
          <p:nvPr/>
        </p:nvSpPr>
        <p:spPr>
          <a:xfrm>
            <a:off x="7622381" y="5833586"/>
            <a:ext cx="3134916" cy="311706"/>
          </a:xfrm>
          <a:prstGeom prst="rect">
            <a:avLst/>
          </a:prstGeom>
          <a:noFill/>
          <a:ln/>
        </p:spPr>
        <p:txBody>
          <a:bodyPr wrap="none" lIns="0" tIns="0" rIns="0" bIns="0" rtlCol="0" anchor="t"/>
          <a:lstStyle/>
          <a:p>
            <a:pPr marL="0" indent="0" algn="l">
              <a:lnSpc>
                <a:spcPts val="2450"/>
              </a:lnSpc>
              <a:buNone/>
            </a:pPr>
            <a:r>
              <a:rPr lang="en-US" sz="1950" dirty="0">
                <a:solidFill>
                  <a:srgbClr val="FFE5E5"/>
                </a:solidFill>
                <a:latin typeface="Dela Gothic One" pitchFamily="34" charset="0"/>
                <a:ea typeface="Dela Gothic One" pitchFamily="34" charset="-122"/>
                <a:cs typeface="Dela Gothic One" pitchFamily="34" charset="-120"/>
              </a:rPr>
              <a:t>Ravindra Diaz Abigail</a:t>
            </a:r>
            <a:endParaRPr lang="en-US" sz="1950" dirty="0"/>
          </a:p>
        </p:txBody>
      </p:sp>
      <p:sp>
        <p:nvSpPr>
          <p:cNvPr id="29" name="Text 27"/>
          <p:cNvSpPr/>
          <p:nvPr/>
        </p:nvSpPr>
        <p:spPr>
          <a:xfrm>
            <a:off x="7622381" y="6258997"/>
            <a:ext cx="6037302" cy="303252"/>
          </a:xfrm>
          <a:prstGeom prst="rect">
            <a:avLst/>
          </a:prstGeom>
          <a:noFill/>
          <a:ln/>
        </p:spPr>
        <p:txBody>
          <a:bodyPr wrap="non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2303010104 - Universitas Perjuangan</a:t>
            </a:r>
            <a:endParaRPr lang="en-US" sz="1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705326" y="484942"/>
            <a:ext cx="1013460" cy="331470"/>
          </a:xfrm>
          <a:prstGeom prst="roundRect">
            <a:avLst>
              <a:gd name="adj" fmla="val 17876"/>
            </a:avLst>
          </a:prstGeom>
          <a:solidFill>
            <a:srgbClr val="C91313"/>
          </a:solidFill>
          <a:ln/>
        </p:spPr>
      </p:sp>
      <p:sp>
        <p:nvSpPr>
          <p:cNvPr id="3" name="Text 1"/>
          <p:cNvSpPr/>
          <p:nvPr/>
        </p:nvSpPr>
        <p:spPr>
          <a:xfrm>
            <a:off x="811054" y="537805"/>
            <a:ext cx="802005" cy="225743"/>
          </a:xfrm>
          <a:prstGeom prst="rect">
            <a:avLst/>
          </a:prstGeom>
          <a:noFill/>
          <a:ln/>
        </p:spPr>
        <p:txBody>
          <a:bodyPr wrap="none" lIns="0" tIns="0" rIns="0" bIns="0" rtlCol="0" anchor="t"/>
          <a:lstStyle/>
          <a:p>
            <a:pPr marL="0" indent="0" algn="l">
              <a:lnSpc>
                <a:spcPts val="1750"/>
              </a:lnSpc>
              <a:buNone/>
            </a:pPr>
            <a:r>
              <a:rPr lang="en-US" sz="1100" dirty="0">
                <a:solidFill>
                  <a:srgbClr val="FFE5E5"/>
                </a:solidFill>
                <a:latin typeface="DM Sans" pitchFamily="34" charset="0"/>
                <a:ea typeface="DM Sans" pitchFamily="34" charset="-122"/>
                <a:cs typeface="DM Sans" pitchFamily="34" charset="-120"/>
              </a:rPr>
              <a:t>PENGANTAR</a:t>
            </a:r>
            <a:endParaRPr lang="en-US" sz="1100" dirty="0"/>
          </a:p>
        </p:txBody>
      </p:sp>
      <p:sp>
        <p:nvSpPr>
          <p:cNvPr id="4" name="Text 2"/>
          <p:cNvSpPr/>
          <p:nvPr/>
        </p:nvSpPr>
        <p:spPr>
          <a:xfrm>
            <a:off x="705326" y="886897"/>
            <a:ext cx="5722620" cy="463987"/>
          </a:xfrm>
          <a:prstGeom prst="rect">
            <a:avLst/>
          </a:prstGeom>
          <a:noFill/>
          <a:ln/>
        </p:spPr>
        <p:txBody>
          <a:bodyPr wrap="none" lIns="0" tIns="0" rIns="0" bIns="0" rtlCol="0" anchor="t"/>
          <a:lstStyle/>
          <a:p>
            <a:pPr marL="0" indent="0" algn="l">
              <a:lnSpc>
                <a:spcPts val="3650"/>
              </a:lnSpc>
              <a:buNone/>
            </a:pPr>
            <a:r>
              <a:rPr lang="en-US" sz="2900" dirty="0">
                <a:solidFill>
                  <a:srgbClr val="FAEBEB"/>
                </a:solidFill>
                <a:latin typeface="Dela Gothic One" pitchFamily="34" charset="0"/>
                <a:ea typeface="Dela Gothic One" pitchFamily="34" charset="-122"/>
                <a:cs typeface="Dela Gothic One" pitchFamily="34" charset="-120"/>
              </a:rPr>
              <a:t>Pentingnya Kualitas Tidur</a:t>
            </a:r>
            <a:endParaRPr lang="en-US" sz="2900" dirty="0"/>
          </a:p>
        </p:txBody>
      </p:sp>
      <p:sp>
        <p:nvSpPr>
          <p:cNvPr id="5" name="Text 3"/>
          <p:cNvSpPr/>
          <p:nvPr/>
        </p:nvSpPr>
        <p:spPr>
          <a:xfrm>
            <a:off x="705326" y="1774031"/>
            <a:ext cx="7077194" cy="846177"/>
          </a:xfrm>
          <a:prstGeom prst="rect">
            <a:avLst/>
          </a:prstGeom>
          <a:noFill/>
          <a:ln/>
        </p:spPr>
        <p:txBody>
          <a:bodyPr wrap="square" lIns="0" tIns="0" rIns="0" bIns="0" rtlCol="0" anchor="t"/>
          <a:lstStyle/>
          <a:p>
            <a:pPr marL="0" indent="0" algn="l">
              <a:lnSpc>
                <a:spcPts val="2200"/>
              </a:lnSpc>
              <a:buNone/>
            </a:pPr>
            <a:r>
              <a:rPr lang="en-US" sz="1350" dirty="0">
                <a:solidFill>
                  <a:srgbClr val="FFE5E5"/>
                </a:solidFill>
                <a:latin typeface="DM Sans" pitchFamily="34" charset="0"/>
                <a:ea typeface="DM Sans" pitchFamily="34" charset="-122"/>
                <a:cs typeface="DM Sans" pitchFamily="34" charset="-120"/>
              </a:rPr>
              <a:t>Tidur adalah kebutuhan dasar manusia yang krusial, tidak hanya untuk pemulihan fisik tetapi juga untuk kesehatan mental yang optimal. Namun, gangguan tidur seperti insomnia dan </a:t>
            </a:r>
            <a:r>
              <a:rPr lang="en-US" sz="1350" i="1" dirty="0">
                <a:solidFill>
                  <a:srgbClr val="FFE5E5"/>
                </a:solidFill>
                <a:latin typeface="DM Sans" pitchFamily="34" charset="0"/>
                <a:ea typeface="DM Sans" pitchFamily="34" charset="-122"/>
                <a:cs typeface="DM Sans" pitchFamily="34" charset="-120"/>
              </a:rPr>
              <a:t>sleep apnea</a:t>
            </a:r>
            <a:r>
              <a:rPr lang="en-US" sz="1350" dirty="0">
                <a:solidFill>
                  <a:srgbClr val="FFE5E5"/>
                </a:solidFill>
                <a:latin typeface="DM Sans" pitchFamily="34" charset="0"/>
                <a:ea typeface="DM Sans" pitchFamily="34" charset="-122"/>
                <a:cs typeface="DM Sans" pitchFamily="34" charset="-120"/>
              </a:rPr>
              <a:t> telah menjadi isu kesehatan global yang signifikan.</a:t>
            </a:r>
            <a:endParaRPr lang="en-US" sz="1350" dirty="0"/>
          </a:p>
        </p:txBody>
      </p:sp>
      <p:sp>
        <p:nvSpPr>
          <p:cNvPr id="6" name="Text 4"/>
          <p:cNvSpPr/>
          <p:nvPr/>
        </p:nvSpPr>
        <p:spPr>
          <a:xfrm>
            <a:off x="705326" y="2778919"/>
            <a:ext cx="7077194" cy="846177"/>
          </a:xfrm>
          <a:prstGeom prst="rect">
            <a:avLst/>
          </a:prstGeom>
          <a:noFill/>
          <a:ln/>
        </p:spPr>
        <p:txBody>
          <a:bodyPr wrap="square" lIns="0" tIns="0" rIns="0" bIns="0" rtlCol="0" anchor="t"/>
          <a:lstStyle/>
          <a:p>
            <a:pPr marL="0" indent="0" algn="l">
              <a:lnSpc>
                <a:spcPts val="2200"/>
              </a:lnSpc>
              <a:buNone/>
            </a:pPr>
            <a:r>
              <a:rPr lang="en-US" sz="1350" dirty="0">
                <a:solidFill>
                  <a:srgbClr val="FFE5E5"/>
                </a:solidFill>
                <a:latin typeface="DM Sans" pitchFamily="34" charset="0"/>
                <a:ea typeface="DM Sans" pitchFamily="34" charset="-122"/>
                <a:cs typeface="DM Sans" pitchFamily="34" charset="-120"/>
              </a:rPr>
              <a:t>Gangguan tidur tidak hanya menyebabkan kelelahan, tetapi juga meningkatkan risiko penyakit jantung, menurunkan fungsi kognitif otak, dan secara keseluruhan mengganggu kualitas hidup individu.</a:t>
            </a:r>
            <a:endParaRPr lang="en-US" sz="1350" dirty="0"/>
          </a:p>
        </p:txBody>
      </p:sp>
      <p:pic>
        <p:nvPicPr>
          <p:cNvPr id="7" name="Image 0" descr="preencoded.png"/>
          <p:cNvPicPr>
            <a:picLocks noChangeAspect="1"/>
          </p:cNvPicPr>
          <p:nvPr/>
        </p:nvPicPr>
        <p:blipFill>
          <a:blip r:embed="rId3"/>
          <a:stretch>
            <a:fillRect/>
          </a:stretch>
        </p:blipFill>
        <p:spPr>
          <a:xfrm>
            <a:off x="8220432" y="1813679"/>
            <a:ext cx="5712143" cy="5712143"/>
          </a:xfrm>
          <a:prstGeom prst="rect">
            <a:avLst/>
          </a:prstGeom>
        </p:spPr>
      </p:pic>
      <p:sp>
        <p:nvSpPr>
          <p:cNvPr id="8" name="Text 5"/>
          <p:cNvSpPr/>
          <p:nvPr/>
        </p:nvSpPr>
        <p:spPr>
          <a:xfrm>
            <a:off x="705326" y="7922538"/>
            <a:ext cx="13219748" cy="282059"/>
          </a:xfrm>
          <a:prstGeom prst="rect">
            <a:avLst/>
          </a:prstGeom>
          <a:noFill/>
          <a:ln/>
        </p:spPr>
        <p:txBody>
          <a:bodyPr wrap="none" lIns="0" tIns="0" rIns="0" bIns="0" rtlCol="0" anchor="t"/>
          <a:lstStyle/>
          <a:p>
            <a:pPr marL="0" indent="0" algn="l">
              <a:lnSpc>
                <a:spcPts val="2200"/>
              </a:lnSpc>
              <a:buNone/>
            </a:pPr>
            <a:r>
              <a:rPr lang="en-US" sz="1350" dirty="0">
                <a:solidFill>
                  <a:srgbClr val="FFE5E5"/>
                </a:solidFill>
                <a:latin typeface="DM Sans" pitchFamily="34" charset="0"/>
                <a:ea typeface="DM Sans" pitchFamily="34" charset="-122"/>
                <a:cs typeface="DM Sans" pitchFamily="34" charset="-120"/>
              </a:rPr>
              <a:t>Oleh karena itu, deteksi dini dan diagnosis yang akurat sangatlah penting.</a:t>
            </a:r>
            <a:endParaRPr lang="en-US" sz="13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740450" y="508992"/>
            <a:ext cx="572572" cy="347901"/>
          </a:xfrm>
          <a:prstGeom prst="roundRect">
            <a:avLst>
              <a:gd name="adj" fmla="val 17879"/>
            </a:avLst>
          </a:prstGeom>
          <a:solidFill>
            <a:srgbClr val="C91313"/>
          </a:solidFill>
          <a:ln/>
        </p:spPr>
      </p:sp>
      <p:sp>
        <p:nvSpPr>
          <p:cNvPr id="3" name="Text 1"/>
          <p:cNvSpPr/>
          <p:nvPr/>
        </p:nvSpPr>
        <p:spPr>
          <a:xfrm>
            <a:off x="851416" y="564475"/>
            <a:ext cx="350639" cy="236934"/>
          </a:xfrm>
          <a:prstGeom prst="rect">
            <a:avLst/>
          </a:prstGeom>
          <a:noFill/>
          <a:ln/>
        </p:spPr>
        <p:txBody>
          <a:bodyPr wrap="none" lIns="0" tIns="0" rIns="0" bIns="0" rtlCol="0" anchor="t"/>
          <a:lstStyle/>
          <a:p>
            <a:pPr marL="0" indent="0" algn="l">
              <a:lnSpc>
                <a:spcPts val="1850"/>
              </a:lnSpc>
              <a:buNone/>
            </a:pPr>
            <a:r>
              <a:rPr lang="en-US" sz="1150" dirty="0">
                <a:solidFill>
                  <a:srgbClr val="FFE5E5"/>
                </a:solidFill>
                <a:latin typeface="DM Sans" pitchFamily="34" charset="0"/>
                <a:ea typeface="DM Sans" pitchFamily="34" charset="-122"/>
                <a:cs typeface="DM Sans" pitchFamily="34" charset="-120"/>
              </a:rPr>
              <a:t>DATA</a:t>
            </a:r>
            <a:endParaRPr lang="en-US" sz="1150" dirty="0"/>
          </a:p>
        </p:txBody>
      </p:sp>
      <p:sp>
        <p:nvSpPr>
          <p:cNvPr id="4" name="Text 2"/>
          <p:cNvSpPr/>
          <p:nvPr/>
        </p:nvSpPr>
        <p:spPr>
          <a:xfrm>
            <a:off x="740450" y="930831"/>
            <a:ext cx="8881110" cy="487085"/>
          </a:xfrm>
          <a:prstGeom prst="rect">
            <a:avLst/>
          </a:prstGeom>
          <a:noFill/>
          <a:ln/>
        </p:spPr>
        <p:txBody>
          <a:bodyPr wrap="none" lIns="0" tIns="0" rIns="0" bIns="0" rtlCol="0" anchor="t"/>
          <a:lstStyle/>
          <a:p>
            <a:pPr marL="0" indent="0" algn="l">
              <a:lnSpc>
                <a:spcPts val="3800"/>
              </a:lnSpc>
              <a:buNone/>
            </a:pPr>
            <a:r>
              <a:rPr lang="en-US" sz="3050" dirty="0">
                <a:solidFill>
                  <a:srgbClr val="FAEBEB"/>
                </a:solidFill>
                <a:latin typeface="Dela Gothic One" pitchFamily="34" charset="0"/>
                <a:ea typeface="Dela Gothic One" pitchFamily="34" charset="-122"/>
                <a:cs typeface="Dela Gothic One" pitchFamily="34" charset="-120"/>
              </a:rPr>
              <a:t>Dataset Kesehatan &amp; Gaya Hidup Tidur</a:t>
            </a:r>
            <a:endParaRPr lang="en-US" sz="3050" dirty="0"/>
          </a:p>
        </p:txBody>
      </p:sp>
      <p:sp>
        <p:nvSpPr>
          <p:cNvPr id="5" name="Text 3"/>
          <p:cNvSpPr/>
          <p:nvPr/>
        </p:nvSpPr>
        <p:spPr>
          <a:xfrm>
            <a:off x="740450" y="1695569"/>
            <a:ext cx="13149501" cy="296228"/>
          </a:xfrm>
          <a:prstGeom prst="rect">
            <a:avLst/>
          </a:prstGeom>
          <a:noFill/>
          <a:ln/>
        </p:spPr>
        <p:txBody>
          <a:bodyPr wrap="none" lIns="0" tIns="0" rIns="0" bIns="0" rtlCol="0" anchor="t"/>
          <a:lstStyle/>
          <a:p>
            <a:pPr marL="0" indent="0" algn="l">
              <a:lnSpc>
                <a:spcPts val="2300"/>
              </a:lnSpc>
              <a:buNone/>
            </a:pPr>
            <a:r>
              <a:rPr lang="en-US" sz="1450" dirty="0">
                <a:solidFill>
                  <a:srgbClr val="FFE5E5"/>
                </a:solidFill>
                <a:latin typeface="DM Sans" pitchFamily="34" charset="0"/>
                <a:ea typeface="DM Sans" pitchFamily="34" charset="-122"/>
                <a:cs typeface="DM Sans" pitchFamily="34" charset="-120"/>
              </a:rPr>
              <a:t>Data yang digunakan dalam penelitian ini adalah </a:t>
            </a:r>
            <a:r>
              <a:rPr lang="en-US" sz="1450" b="1" dirty="0">
                <a:solidFill>
                  <a:srgbClr val="FFE5E5"/>
                </a:solidFill>
                <a:latin typeface="DM Sans" pitchFamily="34" charset="0"/>
                <a:ea typeface="DM Sans" pitchFamily="34" charset="-122"/>
                <a:cs typeface="DM Sans" pitchFamily="34" charset="-120"/>
              </a:rPr>
              <a:t>Sleep Health and Lifestyle Dataset</a:t>
            </a:r>
            <a:r>
              <a:rPr lang="en-US" sz="1450" dirty="0">
                <a:solidFill>
                  <a:srgbClr val="FFE5E5"/>
                </a:solidFill>
                <a:latin typeface="DM Sans" pitchFamily="34" charset="0"/>
                <a:ea typeface="DM Sans" pitchFamily="34" charset="-122"/>
                <a:cs typeface="DM Sans" pitchFamily="34" charset="-120"/>
              </a:rPr>
              <a:t>, yang diperoleh dari repositori publik Kaggle.</a:t>
            </a:r>
            <a:endParaRPr lang="en-US" sz="1450" dirty="0"/>
          </a:p>
        </p:txBody>
      </p:sp>
      <p:sp>
        <p:nvSpPr>
          <p:cNvPr id="6" name="Text 4"/>
          <p:cNvSpPr/>
          <p:nvPr/>
        </p:nvSpPr>
        <p:spPr>
          <a:xfrm>
            <a:off x="740450" y="2385060"/>
            <a:ext cx="3711178" cy="304443"/>
          </a:xfrm>
          <a:prstGeom prst="rect">
            <a:avLst/>
          </a:prstGeom>
          <a:noFill/>
          <a:ln/>
        </p:spPr>
        <p:txBody>
          <a:bodyPr wrap="none" lIns="0" tIns="0" rIns="0" bIns="0" rtlCol="0" anchor="t"/>
          <a:lstStyle/>
          <a:p>
            <a:pPr marL="0" indent="0" algn="l">
              <a:lnSpc>
                <a:spcPts val="2350"/>
              </a:lnSpc>
              <a:buNone/>
            </a:pPr>
            <a:r>
              <a:rPr lang="en-US" sz="1900" dirty="0">
                <a:solidFill>
                  <a:srgbClr val="FAEBEB"/>
                </a:solidFill>
                <a:latin typeface="Dela Gothic One" pitchFamily="34" charset="0"/>
                <a:ea typeface="Dela Gothic One" pitchFamily="34" charset="-122"/>
                <a:cs typeface="Dela Gothic One" pitchFamily="34" charset="-120"/>
              </a:rPr>
              <a:t>Gambaran Umum Dataset</a:t>
            </a:r>
            <a:endParaRPr lang="en-US" sz="1900" dirty="0"/>
          </a:p>
        </p:txBody>
      </p:sp>
      <p:sp>
        <p:nvSpPr>
          <p:cNvPr id="7" name="Text 5"/>
          <p:cNvSpPr/>
          <p:nvPr/>
        </p:nvSpPr>
        <p:spPr>
          <a:xfrm>
            <a:off x="740450" y="2874526"/>
            <a:ext cx="6347579" cy="296228"/>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FFE5E5"/>
                </a:solidFill>
                <a:latin typeface="DM Sans" pitchFamily="34" charset="0"/>
                <a:ea typeface="DM Sans" pitchFamily="34" charset="-122"/>
                <a:cs typeface="DM Sans" pitchFamily="34" charset="-120"/>
              </a:rPr>
              <a:t>Jumlah Data: 374 baris, 13 kolom</a:t>
            </a:r>
            <a:endParaRPr lang="en-US" sz="1450" dirty="0"/>
          </a:p>
        </p:txBody>
      </p:sp>
      <p:sp>
        <p:nvSpPr>
          <p:cNvPr id="8" name="Text 6"/>
          <p:cNvSpPr/>
          <p:nvPr/>
        </p:nvSpPr>
        <p:spPr>
          <a:xfrm>
            <a:off x="740450" y="3235523"/>
            <a:ext cx="6347579" cy="296228"/>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FFE5E5"/>
                </a:solidFill>
                <a:latin typeface="DM Sans" pitchFamily="34" charset="0"/>
                <a:ea typeface="DM Sans" pitchFamily="34" charset="-122"/>
                <a:cs typeface="DM Sans" pitchFamily="34" charset="-120"/>
              </a:rPr>
              <a:t>Setiap baris mewakili aspek kesehatan dan gaya hidup individu.</a:t>
            </a:r>
            <a:endParaRPr lang="en-US" sz="1450" dirty="0"/>
          </a:p>
        </p:txBody>
      </p:sp>
      <p:sp>
        <p:nvSpPr>
          <p:cNvPr id="9" name="Text 7"/>
          <p:cNvSpPr/>
          <p:nvPr/>
        </p:nvSpPr>
        <p:spPr>
          <a:xfrm>
            <a:off x="740450" y="3716774"/>
            <a:ext cx="2435781" cy="304443"/>
          </a:xfrm>
          <a:prstGeom prst="rect">
            <a:avLst/>
          </a:prstGeom>
          <a:noFill/>
          <a:ln/>
        </p:spPr>
        <p:txBody>
          <a:bodyPr wrap="none" lIns="0" tIns="0" rIns="0" bIns="0" rtlCol="0" anchor="t"/>
          <a:lstStyle/>
          <a:p>
            <a:pPr marL="0" indent="0" algn="l">
              <a:lnSpc>
                <a:spcPts val="2350"/>
              </a:lnSpc>
              <a:buNone/>
            </a:pPr>
            <a:r>
              <a:rPr lang="en-US" sz="1900" dirty="0">
                <a:solidFill>
                  <a:srgbClr val="FAEBEB"/>
                </a:solidFill>
                <a:latin typeface="Dela Gothic One" pitchFamily="34" charset="0"/>
                <a:ea typeface="Dela Gothic One" pitchFamily="34" charset="-122"/>
                <a:cs typeface="Dela Gothic One" pitchFamily="34" charset="-120"/>
              </a:rPr>
              <a:t>Fitur Input</a:t>
            </a:r>
            <a:endParaRPr lang="en-US" sz="1900" dirty="0"/>
          </a:p>
        </p:txBody>
      </p:sp>
      <p:sp>
        <p:nvSpPr>
          <p:cNvPr id="10" name="Text 8"/>
          <p:cNvSpPr/>
          <p:nvPr/>
        </p:nvSpPr>
        <p:spPr>
          <a:xfrm>
            <a:off x="740450" y="4206240"/>
            <a:ext cx="6347579" cy="296228"/>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FFE5E5"/>
                </a:solidFill>
                <a:latin typeface="DM Sans" pitchFamily="34" charset="0"/>
                <a:ea typeface="DM Sans" pitchFamily="34" charset="-122"/>
                <a:cs typeface="DM Sans" pitchFamily="34" charset="-120"/>
              </a:rPr>
              <a:t>Gender, Age, Occupation</a:t>
            </a:r>
            <a:endParaRPr lang="en-US" sz="1450" dirty="0"/>
          </a:p>
        </p:txBody>
      </p:sp>
      <p:sp>
        <p:nvSpPr>
          <p:cNvPr id="11" name="Text 9"/>
          <p:cNvSpPr/>
          <p:nvPr/>
        </p:nvSpPr>
        <p:spPr>
          <a:xfrm>
            <a:off x="740450" y="4567238"/>
            <a:ext cx="6347579" cy="296228"/>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FFE5E5"/>
                </a:solidFill>
                <a:latin typeface="DM Sans" pitchFamily="34" charset="0"/>
                <a:ea typeface="DM Sans" pitchFamily="34" charset="-122"/>
                <a:cs typeface="DM Sans" pitchFamily="34" charset="-120"/>
              </a:rPr>
              <a:t>Sleep Duration, Quality of Sleep</a:t>
            </a:r>
            <a:endParaRPr lang="en-US" sz="1450" dirty="0"/>
          </a:p>
        </p:txBody>
      </p:sp>
      <p:sp>
        <p:nvSpPr>
          <p:cNvPr id="12" name="Text 10"/>
          <p:cNvSpPr/>
          <p:nvPr/>
        </p:nvSpPr>
        <p:spPr>
          <a:xfrm>
            <a:off x="740450" y="4928235"/>
            <a:ext cx="6347579" cy="296228"/>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FFE5E5"/>
                </a:solidFill>
                <a:latin typeface="DM Sans" pitchFamily="34" charset="0"/>
                <a:ea typeface="DM Sans" pitchFamily="34" charset="-122"/>
                <a:cs typeface="DM Sans" pitchFamily="34" charset="-120"/>
              </a:rPr>
              <a:t>Physical Activity Level, Stress Level</a:t>
            </a:r>
            <a:endParaRPr lang="en-US" sz="1450" dirty="0"/>
          </a:p>
        </p:txBody>
      </p:sp>
      <p:sp>
        <p:nvSpPr>
          <p:cNvPr id="13" name="Text 11"/>
          <p:cNvSpPr/>
          <p:nvPr/>
        </p:nvSpPr>
        <p:spPr>
          <a:xfrm>
            <a:off x="740450" y="5289233"/>
            <a:ext cx="6347579" cy="296228"/>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FFE5E5"/>
                </a:solidFill>
                <a:latin typeface="DM Sans" pitchFamily="34" charset="0"/>
                <a:ea typeface="DM Sans" pitchFamily="34" charset="-122"/>
                <a:cs typeface="DM Sans" pitchFamily="34" charset="-120"/>
              </a:rPr>
              <a:t>BMI Category, Blood Pressure, Heart Rate, Daily Steps</a:t>
            </a:r>
            <a:endParaRPr lang="en-US" sz="1450" dirty="0"/>
          </a:p>
        </p:txBody>
      </p:sp>
      <p:pic>
        <p:nvPicPr>
          <p:cNvPr id="14" name="Image 0" descr="preencoded.png"/>
          <p:cNvPicPr>
            <a:picLocks noChangeAspect="1"/>
          </p:cNvPicPr>
          <p:nvPr/>
        </p:nvPicPr>
        <p:blipFill>
          <a:blip r:embed="rId3"/>
          <a:stretch>
            <a:fillRect/>
          </a:stretch>
        </p:blipFill>
        <p:spPr>
          <a:xfrm>
            <a:off x="7547134" y="2408277"/>
            <a:ext cx="4936569" cy="1251704"/>
          </a:xfrm>
          <a:prstGeom prst="rect">
            <a:avLst/>
          </a:prstGeom>
        </p:spPr>
      </p:pic>
      <p:pic>
        <p:nvPicPr>
          <p:cNvPr id="15" name="Image 1" descr="preencoded.png"/>
          <p:cNvPicPr>
            <a:picLocks noChangeAspect="1"/>
          </p:cNvPicPr>
          <p:nvPr/>
        </p:nvPicPr>
        <p:blipFill>
          <a:blip r:embed="rId4"/>
          <a:stretch>
            <a:fillRect/>
          </a:stretch>
        </p:blipFill>
        <p:spPr>
          <a:xfrm>
            <a:off x="7547134" y="3868222"/>
            <a:ext cx="4948952" cy="1057751"/>
          </a:xfrm>
          <a:prstGeom prst="rect">
            <a:avLst/>
          </a:prstGeom>
        </p:spPr>
      </p:pic>
      <p:pic>
        <p:nvPicPr>
          <p:cNvPr id="16" name="Image 2" descr="preencoded.png"/>
          <p:cNvPicPr>
            <a:picLocks noChangeAspect="1"/>
          </p:cNvPicPr>
          <p:nvPr/>
        </p:nvPicPr>
        <p:blipFill>
          <a:blip r:embed="rId5"/>
          <a:stretch>
            <a:fillRect/>
          </a:stretch>
        </p:blipFill>
        <p:spPr>
          <a:xfrm>
            <a:off x="7547134" y="5134213"/>
            <a:ext cx="4948952" cy="1284803"/>
          </a:xfrm>
          <a:prstGeom prst="rect">
            <a:avLst/>
          </a:prstGeom>
        </p:spPr>
      </p:pic>
      <p:sp>
        <p:nvSpPr>
          <p:cNvPr id="17" name="Text 12"/>
          <p:cNvSpPr/>
          <p:nvPr/>
        </p:nvSpPr>
        <p:spPr>
          <a:xfrm>
            <a:off x="740450" y="6835497"/>
            <a:ext cx="13149501" cy="888682"/>
          </a:xfrm>
          <a:prstGeom prst="rect">
            <a:avLst/>
          </a:prstGeom>
          <a:noFill/>
          <a:ln/>
        </p:spPr>
        <p:txBody>
          <a:bodyPr wrap="square" lIns="0" tIns="0" rIns="0" bIns="0" rtlCol="0" anchor="t"/>
          <a:lstStyle/>
          <a:p>
            <a:pPr marL="0" indent="0" algn="l">
              <a:lnSpc>
                <a:spcPts val="2300"/>
              </a:lnSpc>
              <a:buNone/>
            </a:pPr>
            <a:r>
              <a:rPr lang="en-US" sz="1450" dirty="0">
                <a:solidFill>
                  <a:srgbClr val="FFE5E5"/>
                </a:solidFill>
                <a:latin typeface="DM Sans" pitchFamily="34" charset="0"/>
                <a:ea typeface="DM Sans" pitchFamily="34" charset="-122"/>
                <a:cs typeface="DM Sans" pitchFamily="34" charset="-120"/>
              </a:rPr>
              <a:t>Target (Label): </a:t>
            </a:r>
            <a:r>
              <a:rPr lang="en-US" sz="1450" b="1" dirty="0">
                <a:solidFill>
                  <a:srgbClr val="FFE5E5"/>
                </a:solidFill>
                <a:latin typeface="DM Sans" pitchFamily="34" charset="0"/>
                <a:ea typeface="DM Sans" pitchFamily="34" charset="-122"/>
                <a:cs typeface="DM Sans" pitchFamily="34" charset="-120"/>
              </a:rPr>
              <a:t>Sleep Disorder</a:t>
            </a:r>
            <a:r>
              <a:rPr lang="en-US" sz="1450" dirty="0">
                <a:solidFill>
                  <a:srgbClr val="FFE5E5"/>
                </a:solidFill>
                <a:latin typeface="DM Sans" pitchFamily="34" charset="0"/>
                <a:ea typeface="DM Sans" pitchFamily="34" charset="-122"/>
                <a:cs typeface="DM Sans" pitchFamily="34" charset="-120"/>
              </a:rPr>
              <a:t> (None/Sehat, Insomnia, Sleep Apnea). Penting untuk dicatat bahwa dataset ini bersifat </a:t>
            </a:r>
            <a:r>
              <a:rPr lang="en-US" sz="1450" i="1" dirty="0">
                <a:solidFill>
                  <a:srgbClr val="FFE5E5"/>
                </a:solidFill>
                <a:latin typeface="DM Sans" pitchFamily="34" charset="0"/>
                <a:ea typeface="DM Sans" pitchFamily="34" charset="-122"/>
                <a:cs typeface="DM Sans" pitchFamily="34" charset="-120"/>
              </a:rPr>
              <a:t>cross-sectional</a:t>
            </a:r>
            <a:r>
              <a:rPr lang="en-US" sz="1450" dirty="0">
                <a:solidFill>
                  <a:srgbClr val="FFE5E5"/>
                </a:solidFill>
                <a:latin typeface="DM Sans" pitchFamily="34" charset="0"/>
                <a:ea typeface="DM Sans" pitchFamily="34" charset="-122"/>
                <a:cs typeface="DM Sans" pitchFamily="34" charset="-120"/>
              </a:rPr>
              <a:t>, bukan </a:t>
            </a:r>
            <a:r>
              <a:rPr lang="en-US" sz="1450" i="1" dirty="0">
                <a:solidFill>
                  <a:srgbClr val="FFE5E5"/>
                </a:solidFill>
                <a:latin typeface="DM Sans" pitchFamily="34" charset="0"/>
                <a:ea typeface="DM Sans" pitchFamily="34" charset="-122"/>
                <a:cs typeface="DM Sans" pitchFamily="34" charset="-120"/>
              </a:rPr>
              <a:t>time-series</a:t>
            </a:r>
            <a:r>
              <a:rPr lang="en-US" sz="1450" dirty="0">
                <a:solidFill>
                  <a:srgbClr val="FFE5E5"/>
                </a:solidFill>
                <a:latin typeface="DM Sans" pitchFamily="34" charset="0"/>
                <a:ea typeface="DM Sans" pitchFamily="34" charset="-122"/>
                <a:cs typeface="DM Sans" pitchFamily="34" charset="-120"/>
              </a:rPr>
              <a:t> per individu. Istilah </a:t>
            </a:r>
            <a:r>
              <a:rPr lang="en-US" sz="1450" i="1" dirty="0">
                <a:solidFill>
                  <a:srgbClr val="FFE5E5"/>
                </a:solidFill>
                <a:latin typeface="DM Sans" pitchFamily="34" charset="0"/>
                <a:ea typeface="DM Sans" pitchFamily="34" charset="-122"/>
                <a:cs typeface="DM Sans" pitchFamily="34" charset="-120"/>
              </a:rPr>
              <a:t>sequence modeling</a:t>
            </a:r>
            <a:r>
              <a:rPr lang="en-US" sz="1450" dirty="0">
                <a:solidFill>
                  <a:srgbClr val="FFE5E5"/>
                </a:solidFill>
                <a:latin typeface="DM Sans" pitchFamily="34" charset="0"/>
                <a:ea typeface="DM Sans" pitchFamily="34" charset="-122"/>
                <a:cs typeface="DM Sans" pitchFamily="34" charset="-120"/>
              </a:rPr>
              <a:t> di sini mengacu pada model deep learning dengan arsitektur Sequential, di mana data diproses secara berurutan melalui </a:t>
            </a:r>
            <a:r>
              <a:rPr lang="en-US" sz="1450" i="1" dirty="0">
                <a:solidFill>
                  <a:srgbClr val="FFE5E5"/>
                </a:solidFill>
                <a:latin typeface="DM Sans" pitchFamily="34" charset="0"/>
                <a:ea typeface="DM Sans" pitchFamily="34" charset="-122"/>
                <a:cs typeface="DM Sans" pitchFamily="34" charset="-120"/>
              </a:rPr>
              <a:t>layer-layer</a:t>
            </a:r>
            <a:r>
              <a:rPr lang="en-US" sz="1450" dirty="0">
                <a:solidFill>
                  <a:srgbClr val="FFE5E5"/>
                </a:solidFill>
                <a:latin typeface="DM Sans" pitchFamily="34" charset="0"/>
                <a:ea typeface="DM Sans" pitchFamily="34" charset="-122"/>
                <a:cs typeface="DM Sans" pitchFamily="34" charset="-120"/>
              </a:rPr>
              <a:t> </a:t>
            </a:r>
            <a:r>
              <a:rPr lang="en-US" sz="1450" i="1" dirty="0">
                <a:solidFill>
                  <a:srgbClr val="FFE5E5"/>
                </a:solidFill>
                <a:latin typeface="DM Sans" pitchFamily="34" charset="0"/>
                <a:ea typeface="DM Sans" pitchFamily="34" charset="-122"/>
                <a:cs typeface="DM Sans" pitchFamily="34" charset="-120"/>
              </a:rPr>
              <a:t>neural network</a:t>
            </a:r>
            <a:r>
              <a:rPr lang="en-US" sz="1450" dirty="0">
                <a:solidFill>
                  <a:srgbClr val="FFE5E5"/>
                </a:solidFill>
                <a:latin typeface="DM Sans" pitchFamily="34" charset="0"/>
                <a:ea typeface="DM Sans" pitchFamily="34" charset="-122"/>
                <a:cs typeface="DM Sans" pitchFamily="34" charset="-120"/>
              </a:rPr>
              <a:t>.</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626626" y="430768"/>
            <a:ext cx="524351" cy="294323"/>
          </a:xfrm>
          <a:prstGeom prst="roundRect">
            <a:avLst>
              <a:gd name="adj" fmla="val 17884"/>
            </a:avLst>
          </a:prstGeom>
          <a:solidFill>
            <a:srgbClr val="C91313"/>
          </a:solidFill>
          <a:ln/>
        </p:spPr>
      </p:sp>
      <p:sp>
        <p:nvSpPr>
          <p:cNvPr id="3" name="Text 1"/>
          <p:cNvSpPr/>
          <p:nvPr/>
        </p:nvSpPr>
        <p:spPr>
          <a:xfrm>
            <a:off x="720566" y="477679"/>
            <a:ext cx="336471" cy="200501"/>
          </a:xfrm>
          <a:prstGeom prst="rect">
            <a:avLst/>
          </a:prstGeom>
          <a:noFill/>
          <a:ln/>
        </p:spPr>
        <p:txBody>
          <a:bodyPr wrap="none" lIns="0" tIns="0" rIns="0" bIns="0" rtlCol="0" anchor="t"/>
          <a:lstStyle/>
          <a:p>
            <a:pPr marL="0" indent="0" algn="l">
              <a:lnSpc>
                <a:spcPts val="1550"/>
              </a:lnSpc>
              <a:buNone/>
            </a:pPr>
            <a:r>
              <a:rPr lang="en-US" sz="950" dirty="0">
                <a:solidFill>
                  <a:srgbClr val="FFE5E5"/>
                </a:solidFill>
                <a:latin typeface="DM Sans" pitchFamily="34" charset="0"/>
                <a:ea typeface="DM Sans" pitchFamily="34" charset="-122"/>
                <a:cs typeface="DM Sans" pitchFamily="34" charset="-120"/>
              </a:rPr>
              <a:t>HASIL</a:t>
            </a:r>
            <a:endParaRPr lang="en-US" sz="950" dirty="0"/>
          </a:p>
        </p:txBody>
      </p:sp>
      <p:sp>
        <p:nvSpPr>
          <p:cNvPr id="4" name="Text 2"/>
          <p:cNvSpPr/>
          <p:nvPr/>
        </p:nvSpPr>
        <p:spPr>
          <a:xfrm>
            <a:off x="626626" y="787718"/>
            <a:ext cx="3298031" cy="412194"/>
          </a:xfrm>
          <a:prstGeom prst="rect">
            <a:avLst/>
          </a:prstGeom>
          <a:noFill/>
          <a:ln/>
        </p:spPr>
        <p:txBody>
          <a:bodyPr wrap="none" lIns="0" tIns="0" rIns="0" bIns="0" rtlCol="0" anchor="t"/>
          <a:lstStyle/>
          <a:p>
            <a:pPr marL="0" indent="0" algn="l">
              <a:lnSpc>
                <a:spcPts val="3200"/>
              </a:lnSpc>
              <a:buNone/>
            </a:pPr>
            <a:r>
              <a:rPr lang="en-US" sz="2550" dirty="0">
                <a:solidFill>
                  <a:srgbClr val="FAEBEB"/>
                </a:solidFill>
                <a:latin typeface="Dela Gothic One" pitchFamily="34" charset="0"/>
                <a:ea typeface="Dela Gothic One" pitchFamily="34" charset="-122"/>
                <a:cs typeface="Dela Gothic One" pitchFamily="34" charset="-120"/>
              </a:rPr>
              <a:t>Hasil Kuantitatif</a:t>
            </a:r>
            <a:endParaRPr lang="en-US" sz="2550" dirty="0"/>
          </a:p>
        </p:txBody>
      </p:sp>
      <p:sp>
        <p:nvSpPr>
          <p:cNvPr id="5" name="Text 3"/>
          <p:cNvSpPr/>
          <p:nvPr/>
        </p:nvSpPr>
        <p:spPr>
          <a:xfrm>
            <a:off x="626626" y="1434822"/>
            <a:ext cx="13377148" cy="250627"/>
          </a:xfrm>
          <a:prstGeom prst="rect">
            <a:avLst/>
          </a:prstGeom>
          <a:noFill/>
          <a:ln/>
        </p:spPr>
        <p:txBody>
          <a:bodyPr wrap="none" lIns="0" tIns="0" rIns="0" bIns="0" rtlCol="0" anchor="t"/>
          <a:lstStyle/>
          <a:p>
            <a:pPr marL="0" indent="0" algn="l">
              <a:lnSpc>
                <a:spcPts val="1950"/>
              </a:lnSpc>
              <a:buNone/>
            </a:pPr>
            <a:r>
              <a:rPr lang="en-US" sz="1200" dirty="0">
                <a:solidFill>
                  <a:srgbClr val="FFE5E5"/>
                </a:solidFill>
                <a:latin typeface="DM Sans" pitchFamily="34" charset="0"/>
                <a:ea typeface="DM Sans" pitchFamily="34" charset="-122"/>
                <a:cs typeface="DM Sans" pitchFamily="34" charset="-120"/>
              </a:rPr>
              <a:t>Setelah melalui proses pelatihan, model Sequential Deep Learning ini menunjukkan kinerja yang menjanjikan dalam klasifikasi gangguan tidur.</a:t>
            </a:r>
            <a:endParaRPr lang="en-US" sz="1200" dirty="0"/>
          </a:p>
        </p:txBody>
      </p:sp>
      <p:sp>
        <p:nvSpPr>
          <p:cNvPr id="6" name="Text 4"/>
          <p:cNvSpPr/>
          <p:nvPr/>
        </p:nvSpPr>
        <p:spPr>
          <a:xfrm>
            <a:off x="626626" y="2002631"/>
            <a:ext cx="6497479" cy="250627"/>
          </a:xfrm>
          <a:prstGeom prst="rect">
            <a:avLst/>
          </a:prstGeom>
          <a:noFill/>
          <a:ln/>
        </p:spPr>
        <p:txBody>
          <a:bodyPr wrap="none" lIns="0" tIns="0" rIns="0" bIns="0" rtlCol="0" anchor="t"/>
          <a:lstStyle/>
          <a:p>
            <a:pPr marL="0" indent="0" algn="l">
              <a:lnSpc>
                <a:spcPts val="1950"/>
              </a:lnSpc>
              <a:buNone/>
            </a:pPr>
            <a:r>
              <a:rPr lang="en-US" sz="1200" dirty="0">
                <a:solidFill>
                  <a:srgbClr val="FFE5E5"/>
                </a:solidFill>
                <a:latin typeface="DM Sans" pitchFamily="34" charset="0"/>
                <a:ea typeface="DM Sans" pitchFamily="34" charset="-122"/>
                <a:cs typeface="DM Sans" pitchFamily="34" charset="-120"/>
              </a:rPr>
              <a:t>1. Grafik Loss (Kualitas Training) Status: Terjadi overfitting.</a:t>
            </a:r>
            <a:endParaRPr lang="en-US" sz="1200" dirty="0"/>
          </a:p>
        </p:txBody>
      </p:sp>
      <p:sp>
        <p:nvSpPr>
          <p:cNvPr id="7" name="Text 5"/>
          <p:cNvSpPr/>
          <p:nvPr/>
        </p:nvSpPr>
        <p:spPr>
          <a:xfrm>
            <a:off x="626626" y="2394228"/>
            <a:ext cx="6497479" cy="501253"/>
          </a:xfrm>
          <a:prstGeom prst="rect">
            <a:avLst/>
          </a:prstGeom>
          <a:noFill/>
          <a:ln/>
        </p:spPr>
        <p:txBody>
          <a:bodyPr wrap="square" lIns="0" tIns="0" rIns="0" bIns="0" rtlCol="0" anchor="t"/>
          <a:lstStyle/>
          <a:p>
            <a:pPr marL="0" indent="0" algn="l">
              <a:lnSpc>
                <a:spcPts val="1950"/>
              </a:lnSpc>
              <a:buNone/>
            </a:pPr>
            <a:r>
              <a:rPr lang="en-US" sz="1200" dirty="0">
                <a:solidFill>
                  <a:srgbClr val="FFE5E5"/>
                </a:solidFill>
                <a:latin typeface="DM Sans" pitchFamily="34" charset="0"/>
                <a:ea typeface="DM Sans" pitchFamily="34" charset="-122"/>
                <a:cs typeface="DM Sans" pitchFamily="34" charset="-120"/>
              </a:rPr>
              <a:t>Masalah: Validation loss naik setelah epoch ke-10, artinya model mulai menghafal data latihan dan kurang akurat pada data baru.</a:t>
            </a:r>
            <a:endParaRPr lang="en-US" sz="1200" dirty="0"/>
          </a:p>
        </p:txBody>
      </p:sp>
      <p:sp>
        <p:nvSpPr>
          <p:cNvPr id="8" name="Text 6"/>
          <p:cNvSpPr/>
          <p:nvPr/>
        </p:nvSpPr>
        <p:spPr>
          <a:xfrm>
            <a:off x="626626" y="3036451"/>
            <a:ext cx="6497479" cy="501253"/>
          </a:xfrm>
          <a:prstGeom prst="rect">
            <a:avLst/>
          </a:prstGeom>
          <a:noFill/>
          <a:ln/>
        </p:spPr>
        <p:txBody>
          <a:bodyPr wrap="square" lIns="0" tIns="0" rIns="0" bIns="0" rtlCol="0" anchor="t"/>
          <a:lstStyle/>
          <a:p>
            <a:pPr marL="0" indent="0" algn="l">
              <a:lnSpc>
                <a:spcPts val="1950"/>
              </a:lnSpc>
              <a:buNone/>
            </a:pPr>
            <a:r>
              <a:rPr lang="en-US" sz="1200" dirty="0">
                <a:solidFill>
                  <a:srgbClr val="FFE5E5"/>
                </a:solidFill>
                <a:latin typeface="DM Sans" pitchFamily="34" charset="0"/>
                <a:ea typeface="DM Sans" pitchFamily="34" charset="-122"/>
                <a:cs typeface="DM Sans" pitchFamily="34" charset="-120"/>
              </a:rPr>
              <a:t>Peran LSTM: Digunakan untuk menstabilkan performa pada data urutan waktu agar loss lebih konsisten.</a:t>
            </a:r>
            <a:endParaRPr lang="en-US" sz="1200" dirty="0"/>
          </a:p>
        </p:txBody>
      </p:sp>
      <p:sp>
        <p:nvSpPr>
          <p:cNvPr id="9" name="Text 7"/>
          <p:cNvSpPr/>
          <p:nvPr/>
        </p:nvSpPr>
        <p:spPr>
          <a:xfrm>
            <a:off x="626626" y="3678674"/>
            <a:ext cx="6497479" cy="250627"/>
          </a:xfrm>
          <a:prstGeom prst="rect">
            <a:avLst/>
          </a:prstGeom>
          <a:noFill/>
          <a:ln/>
        </p:spPr>
        <p:txBody>
          <a:bodyPr wrap="none" lIns="0" tIns="0" rIns="0" bIns="0" rtlCol="0" anchor="t"/>
          <a:lstStyle/>
          <a:p>
            <a:pPr marL="0" indent="0" algn="l">
              <a:lnSpc>
                <a:spcPts val="1950"/>
              </a:lnSpc>
              <a:buNone/>
            </a:pPr>
            <a:r>
              <a:rPr lang="en-US" sz="1200" dirty="0">
                <a:solidFill>
                  <a:srgbClr val="FFE5E5"/>
                </a:solidFill>
                <a:latin typeface="DM Sans" pitchFamily="34" charset="0"/>
                <a:ea typeface="DM Sans" pitchFamily="34" charset="-122"/>
                <a:cs typeface="DM Sans" pitchFamily="34" charset="-120"/>
              </a:rPr>
              <a:t>2. Matriks &amp; Laporan (Akurasi Prediksi) Akurasi: 89%, sangat kuat di kelas Normal.</a:t>
            </a:r>
            <a:endParaRPr lang="en-US" sz="1200" dirty="0"/>
          </a:p>
        </p:txBody>
      </p:sp>
      <p:sp>
        <p:nvSpPr>
          <p:cNvPr id="10" name="Text 8"/>
          <p:cNvSpPr/>
          <p:nvPr/>
        </p:nvSpPr>
        <p:spPr>
          <a:xfrm>
            <a:off x="626626" y="4070271"/>
            <a:ext cx="6497479" cy="250627"/>
          </a:xfrm>
          <a:prstGeom prst="rect">
            <a:avLst/>
          </a:prstGeom>
          <a:noFill/>
          <a:ln/>
        </p:spPr>
        <p:txBody>
          <a:bodyPr wrap="none" lIns="0" tIns="0" rIns="0" bIns="0" rtlCol="0" anchor="t"/>
          <a:lstStyle/>
          <a:p>
            <a:pPr marL="0" indent="0" algn="l">
              <a:lnSpc>
                <a:spcPts val="1950"/>
              </a:lnSpc>
              <a:buNone/>
            </a:pPr>
            <a:r>
              <a:rPr lang="en-US" sz="1200" dirty="0">
                <a:solidFill>
                  <a:srgbClr val="FFE5E5"/>
                </a:solidFill>
                <a:latin typeface="DM Sans" pitchFamily="34" charset="0"/>
                <a:ea typeface="DM Sans" pitchFamily="34" charset="-122"/>
                <a:cs typeface="DM Sans" pitchFamily="34" charset="-120"/>
              </a:rPr>
              <a:t>Kelemahan: Recall Sleep Apnea rendah (69%) dan sering tertukar dengan Insomnia.</a:t>
            </a:r>
            <a:endParaRPr lang="en-US" sz="1200" dirty="0"/>
          </a:p>
        </p:txBody>
      </p:sp>
      <p:sp>
        <p:nvSpPr>
          <p:cNvPr id="11" name="Text 9"/>
          <p:cNvSpPr/>
          <p:nvPr/>
        </p:nvSpPr>
        <p:spPr>
          <a:xfrm>
            <a:off x="626626" y="4461867"/>
            <a:ext cx="6497479" cy="501253"/>
          </a:xfrm>
          <a:prstGeom prst="rect">
            <a:avLst/>
          </a:prstGeom>
          <a:noFill/>
          <a:ln/>
        </p:spPr>
        <p:txBody>
          <a:bodyPr wrap="square" lIns="0" tIns="0" rIns="0" bIns="0" rtlCol="0" anchor="t"/>
          <a:lstStyle/>
          <a:p>
            <a:pPr marL="0" indent="0" algn="l">
              <a:lnSpc>
                <a:spcPts val="1950"/>
              </a:lnSpc>
              <a:buNone/>
            </a:pPr>
            <a:r>
              <a:rPr lang="en-US" sz="1200" dirty="0">
                <a:solidFill>
                  <a:srgbClr val="FFE5E5"/>
                </a:solidFill>
                <a:latin typeface="DM Sans" pitchFamily="34" charset="0"/>
                <a:ea typeface="DM Sans" pitchFamily="34" charset="-122"/>
                <a:cs typeface="DM Sans" pitchFamily="34" charset="-120"/>
              </a:rPr>
              <a:t>Alasan LSTM: LSTM diperlukan untuk mengenali pola urutan (seperti jeda napas) guna membedakan jenis gangguan tidur secara lebih tajam.</a:t>
            </a:r>
            <a:endParaRPr lang="en-US" sz="1200" dirty="0"/>
          </a:p>
        </p:txBody>
      </p:sp>
      <p:pic>
        <p:nvPicPr>
          <p:cNvPr id="12" name="Image 0" descr="preencoded.png"/>
          <p:cNvPicPr>
            <a:picLocks noChangeAspect="1"/>
          </p:cNvPicPr>
          <p:nvPr/>
        </p:nvPicPr>
        <p:blipFill>
          <a:blip r:embed="rId3"/>
          <a:stretch>
            <a:fillRect/>
          </a:stretch>
        </p:blipFill>
        <p:spPr>
          <a:xfrm>
            <a:off x="7513915" y="2037874"/>
            <a:ext cx="6497479" cy="3542705"/>
          </a:xfrm>
          <a:prstGeom prst="rect">
            <a:avLst/>
          </a:prstGeom>
        </p:spPr>
      </p:pic>
      <p:sp>
        <p:nvSpPr>
          <p:cNvPr id="13" name="Text 10"/>
          <p:cNvSpPr/>
          <p:nvPr/>
        </p:nvSpPr>
        <p:spPr>
          <a:xfrm>
            <a:off x="7513915" y="5756791"/>
            <a:ext cx="6497479" cy="250627"/>
          </a:xfrm>
          <a:prstGeom prst="rect">
            <a:avLst/>
          </a:prstGeom>
          <a:noFill/>
          <a:ln/>
        </p:spPr>
        <p:txBody>
          <a:bodyPr wrap="none" lIns="0" tIns="0" rIns="0" bIns="0" rtlCol="0" anchor="t"/>
          <a:lstStyle/>
          <a:p>
            <a:pPr marL="0" indent="0" algn="l">
              <a:lnSpc>
                <a:spcPts val="1950"/>
              </a:lnSpc>
              <a:buNone/>
            </a:pPr>
            <a:endParaRPr lang="en-US" sz="1200" dirty="0"/>
          </a:p>
        </p:txBody>
      </p:sp>
      <p:sp>
        <p:nvSpPr>
          <p:cNvPr id="14" name="Text 11"/>
          <p:cNvSpPr/>
          <p:nvPr/>
        </p:nvSpPr>
        <p:spPr>
          <a:xfrm>
            <a:off x="626626" y="6324600"/>
            <a:ext cx="13377148" cy="250627"/>
          </a:xfrm>
          <a:prstGeom prst="rect">
            <a:avLst/>
          </a:prstGeom>
          <a:noFill/>
          <a:ln/>
        </p:spPr>
        <p:txBody>
          <a:bodyPr wrap="none" lIns="0" tIns="0" rIns="0" bIns="0" rtlCol="0" anchor="t"/>
          <a:lstStyle/>
          <a:p>
            <a:pPr marL="0" indent="0" algn="l">
              <a:lnSpc>
                <a:spcPts val="1950"/>
              </a:lnSpc>
              <a:buNone/>
            </a:pPr>
            <a:r>
              <a:rPr lang="en-US" sz="1200" dirty="0">
                <a:solidFill>
                  <a:srgbClr val="FFE5E5"/>
                </a:solidFill>
                <a:latin typeface="DM Sans" pitchFamily="34" charset="0"/>
                <a:ea typeface="DM Sans" pitchFamily="34" charset="-122"/>
                <a:cs typeface="DM Sans" pitchFamily="34" charset="-120"/>
              </a:rPr>
              <a:t>Berikut adalah detail metrik evaluasi untuk setiap kelas:</a:t>
            </a:r>
            <a:endParaRPr lang="en-US" sz="1200" dirty="0"/>
          </a:p>
        </p:txBody>
      </p:sp>
      <p:sp>
        <p:nvSpPr>
          <p:cNvPr id="15" name="Shape 12"/>
          <p:cNvSpPr/>
          <p:nvPr/>
        </p:nvSpPr>
        <p:spPr>
          <a:xfrm>
            <a:off x="626626" y="6751439"/>
            <a:ext cx="13377148" cy="1376482"/>
          </a:xfrm>
          <a:prstGeom prst="roundRect">
            <a:avLst>
              <a:gd name="adj" fmla="val 4780"/>
            </a:avLst>
          </a:prstGeom>
          <a:noFill/>
          <a:ln w="7620">
            <a:solidFill>
              <a:srgbClr val="FFFFFF">
                <a:alpha val="24000"/>
              </a:srgbClr>
            </a:solidFill>
            <a:prstDash val="solid"/>
          </a:ln>
        </p:spPr>
      </p:sp>
      <p:sp>
        <p:nvSpPr>
          <p:cNvPr id="16" name="Shape 13"/>
          <p:cNvSpPr/>
          <p:nvPr/>
        </p:nvSpPr>
        <p:spPr>
          <a:xfrm>
            <a:off x="634246" y="6759059"/>
            <a:ext cx="13361908" cy="453747"/>
          </a:xfrm>
          <a:prstGeom prst="rect">
            <a:avLst/>
          </a:prstGeom>
          <a:solidFill>
            <a:srgbClr val="FFFFFF">
              <a:alpha val="4000"/>
            </a:srgbClr>
          </a:solidFill>
          <a:ln/>
        </p:spPr>
      </p:sp>
      <p:sp>
        <p:nvSpPr>
          <p:cNvPr id="17" name="Text 14"/>
          <p:cNvSpPr/>
          <p:nvPr/>
        </p:nvSpPr>
        <p:spPr>
          <a:xfrm>
            <a:off x="791051" y="6860619"/>
            <a:ext cx="3023473" cy="250627"/>
          </a:xfrm>
          <a:prstGeom prst="rect">
            <a:avLst/>
          </a:prstGeom>
          <a:noFill/>
          <a:ln/>
        </p:spPr>
        <p:txBody>
          <a:bodyPr wrap="none" lIns="0" tIns="0" rIns="0" bIns="0" rtlCol="0" anchor="t"/>
          <a:lstStyle/>
          <a:p>
            <a:pPr marL="0" indent="0" algn="l">
              <a:lnSpc>
                <a:spcPts val="1950"/>
              </a:lnSpc>
              <a:buNone/>
            </a:pPr>
            <a:r>
              <a:rPr lang="en-US" sz="1200" dirty="0">
                <a:solidFill>
                  <a:srgbClr val="FFE5E5"/>
                </a:solidFill>
                <a:latin typeface="DM Sans" pitchFamily="34" charset="0"/>
                <a:ea typeface="DM Sans" pitchFamily="34" charset="-122"/>
                <a:cs typeface="DM Sans" pitchFamily="34" charset="-120"/>
              </a:rPr>
              <a:t>Insomnia</a:t>
            </a:r>
            <a:endParaRPr lang="en-US" sz="1200" dirty="0"/>
          </a:p>
        </p:txBody>
      </p:sp>
      <p:sp>
        <p:nvSpPr>
          <p:cNvPr id="18" name="Text 15"/>
          <p:cNvSpPr/>
          <p:nvPr/>
        </p:nvSpPr>
        <p:spPr>
          <a:xfrm>
            <a:off x="4135279" y="6860619"/>
            <a:ext cx="3019663" cy="250627"/>
          </a:xfrm>
          <a:prstGeom prst="rect">
            <a:avLst/>
          </a:prstGeom>
          <a:noFill/>
          <a:ln/>
        </p:spPr>
        <p:txBody>
          <a:bodyPr wrap="none" lIns="0" tIns="0" rIns="0" bIns="0" rtlCol="0" anchor="t"/>
          <a:lstStyle/>
          <a:p>
            <a:pPr marL="0" indent="0" algn="l">
              <a:lnSpc>
                <a:spcPts val="1950"/>
              </a:lnSpc>
              <a:buNone/>
            </a:pPr>
            <a:r>
              <a:rPr lang="en-US" sz="1200" dirty="0">
                <a:solidFill>
                  <a:srgbClr val="FFE5E5"/>
                </a:solidFill>
                <a:latin typeface="DM Sans" pitchFamily="34" charset="0"/>
                <a:ea typeface="DM Sans" pitchFamily="34" charset="-122"/>
                <a:cs typeface="DM Sans" pitchFamily="34" charset="-120"/>
              </a:rPr>
              <a:t>0.81</a:t>
            </a:r>
            <a:endParaRPr lang="en-US" sz="1200" dirty="0"/>
          </a:p>
        </p:txBody>
      </p:sp>
      <p:sp>
        <p:nvSpPr>
          <p:cNvPr id="19" name="Text 16"/>
          <p:cNvSpPr/>
          <p:nvPr/>
        </p:nvSpPr>
        <p:spPr>
          <a:xfrm>
            <a:off x="7475696" y="6860619"/>
            <a:ext cx="3019663" cy="250627"/>
          </a:xfrm>
          <a:prstGeom prst="rect">
            <a:avLst/>
          </a:prstGeom>
          <a:noFill/>
          <a:ln/>
        </p:spPr>
        <p:txBody>
          <a:bodyPr wrap="none" lIns="0" tIns="0" rIns="0" bIns="0" rtlCol="0" anchor="t"/>
          <a:lstStyle/>
          <a:p>
            <a:pPr marL="0" indent="0" algn="l">
              <a:lnSpc>
                <a:spcPts val="1950"/>
              </a:lnSpc>
              <a:buNone/>
            </a:pPr>
            <a:r>
              <a:rPr lang="en-US" sz="1200" dirty="0">
                <a:solidFill>
                  <a:srgbClr val="FFE5E5"/>
                </a:solidFill>
                <a:latin typeface="DM Sans" pitchFamily="34" charset="0"/>
                <a:ea typeface="DM Sans" pitchFamily="34" charset="-122"/>
                <a:cs typeface="DM Sans" pitchFamily="34" charset="-120"/>
              </a:rPr>
              <a:t>0.81</a:t>
            </a:r>
            <a:endParaRPr lang="en-US" sz="1200" dirty="0"/>
          </a:p>
        </p:txBody>
      </p:sp>
      <p:sp>
        <p:nvSpPr>
          <p:cNvPr id="20" name="Text 17"/>
          <p:cNvSpPr/>
          <p:nvPr/>
        </p:nvSpPr>
        <p:spPr>
          <a:xfrm>
            <a:off x="10816114" y="6860619"/>
            <a:ext cx="3023473" cy="250627"/>
          </a:xfrm>
          <a:prstGeom prst="rect">
            <a:avLst/>
          </a:prstGeom>
          <a:noFill/>
          <a:ln/>
        </p:spPr>
        <p:txBody>
          <a:bodyPr wrap="none" lIns="0" tIns="0" rIns="0" bIns="0" rtlCol="0" anchor="t"/>
          <a:lstStyle/>
          <a:p>
            <a:pPr marL="0" indent="0" algn="l">
              <a:lnSpc>
                <a:spcPts val="1950"/>
              </a:lnSpc>
              <a:buNone/>
            </a:pPr>
            <a:r>
              <a:rPr lang="en-US" sz="1200" dirty="0">
                <a:solidFill>
                  <a:srgbClr val="FFE5E5"/>
                </a:solidFill>
                <a:latin typeface="DM Sans" pitchFamily="34" charset="0"/>
                <a:ea typeface="DM Sans" pitchFamily="34" charset="-122"/>
                <a:cs typeface="DM Sans" pitchFamily="34" charset="-120"/>
              </a:rPr>
              <a:t>0.81</a:t>
            </a:r>
            <a:endParaRPr lang="en-US" sz="1200" dirty="0"/>
          </a:p>
        </p:txBody>
      </p:sp>
      <p:sp>
        <p:nvSpPr>
          <p:cNvPr id="21" name="Shape 18"/>
          <p:cNvSpPr/>
          <p:nvPr/>
        </p:nvSpPr>
        <p:spPr>
          <a:xfrm>
            <a:off x="634246" y="7212806"/>
            <a:ext cx="13361908" cy="453747"/>
          </a:xfrm>
          <a:prstGeom prst="rect">
            <a:avLst/>
          </a:prstGeom>
          <a:solidFill>
            <a:srgbClr val="000000">
              <a:alpha val="4000"/>
            </a:srgbClr>
          </a:solidFill>
          <a:ln/>
        </p:spPr>
      </p:sp>
      <p:sp>
        <p:nvSpPr>
          <p:cNvPr id="22" name="Text 19"/>
          <p:cNvSpPr/>
          <p:nvPr/>
        </p:nvSpPr>
        <p:spPr>
          <a:xfrm>
            <a:off x="791051" y="7314367"/>
            <a:ext cx="3023473" cy="250627"/>
          </a:xfrm>
          <a:prstGeom prst="rect">
            <a:avLst/>
          </a:prstGeom>
          <a:noFill/>
          <a:ln/>
        </p:spPr>
        <p:txBody>
          <a:bodyPr wrap="none" lIns="0" tIns="0" rIns="0" bIns="0" rtlCol="0" anchor="t"/>
          <a:lstStyle/>
          <a:p>
            <a:pPr marL="0" indent="0" algn="l">
              <a:lnSpc>
                <a:spcPts val="1950"/>
              </a:lnSpc>
              <a:buNone/>
            </a:pPr>
            <a:r>
              <a:rPr lang="en-US" sz="1200" dirty="0">
                <a:solidFill>
                  <a:srgbClr val="FFE5E5"/>
                </a:solidFill>
                <a:latin typeface="DM Sans" pitchFamily="34" charset="0"/>
                <a:ea typeface="DM Sans" pitchFamily="34" charset="-122"/>
                <a:cs typeface="DM Sans" pitchFamily="34" charset="-120"/>
              </a:rPr>
              <a:t>None (Sehat)</a:t>
            </a:r>
            <a:endParaRPr lang="en-US" sz="1200" dirty="0"/>
          </a:p>
        </p:txBody>
      </p:sp>
      <p:sp>
        <p:nvSpPr>
          <p:cNvPr id="23" name="Text 20"/>
          <p:cNvSpPr/>
          <p:nvPr/>
        </p:nvSpPr>
        <p:spPr>
          <a:xfrm>
            <a:off x="4135279" y="7314367"/>
            <a:ext cx="3019663" cy="250627"/>
          </a:xfrm>
          <a:prstGeom prst="rect">
            <a:avLst/>
          </a:prstGeom>
          <a:noFill/>
          <a:ln/>
        </p:spPr>
        <p:txBody>
          <a:bodyPr wrap="none" lIns="0" tIns="0" rIns="0" bIns="0" rtlCol="0" anchor="t"/>
          <a:lstStyle/>
          <a:p>
            <a:pPr marL="0" indent="0" algn="l">
              <a:lnSpc>
                <a:spcPts val="1950"/>
              </a:lnSpc>
              <a:buNone/>
            </a:pPr>
            <a:r>
              <a:rPr lang="en-US" sz="1200" dirty="0">
                <a:solidFill>
                  <a:srgbClr val="FFE5E5"/>
                </a:solidFill>
                <a:latin typeface="DM Sans" pitchFamily="34" charset="0"/>
                <a:ea typeface="DM Sans" pitchFamily="34" charset="-122"/>
                <a:cs typeface="DM Sans" pitchFamily="34" charset="-120"/>
              </a:rPr>
              <a:t>0.95</a:t>
            </a:r>
            <a:endParaRPr lang="en-US" sz="1200" dirty="0"/>
          </a:p>
        </p:txBody>
      </p:sp>
      <p:sp>
        <p:nvSpPr>
          <p:cNvPr id="24" name="Text 21"/>
          <p:cNvSpPr/>
          <p:nvPr/>
        </p:nvSpPr>
        <p:spPr>
          <a:xfrm>
            <a:off x="7475696" y="7314367"/>
            <a:ext cx="3019663" cy="250627"/>
          </a:xfrm>
          <a:prstGeom prst="rect">
            <a:avLst/>
          </a:prstGeom>
          <a:noFill/>
          <a:ln/>
        </p:spPr>
        <p:txBody>
          <a:bodyPr wrap="none" lIns="0" tIns="0" rIns="0" bIns="0" rtlCol="0" anchor="t"/>
          <a:lstStyle/>
          <a:p>
            <a:pPr marL="0" indent="0" algn="l">
              <a:lnSpc>
                <a:spcPts val="1950"/>
              </a:lnSpc>
              <a:buNone/>
            </a:pPr>
            <a:r>
              <a:rPr lang="en-US" sz="1200" dirty="0">
                <a:solidFill>
                  <a:srgbClr val="FFE5E5"/>
                </a:solidFill>
                <a:latin typeface="DM Sans" pitchFamily="34" charset="0"/>
                <a:ea typeface="DM Sans" pitchFamily="34" charset="-122"/>
                <a:cs typeface="DM Sans" pitchFamily="34" charset="-120"/>
              </a:rPr>
              <a:t>0.98</a:t>
            </a:r>
            <a:endParaRPr lang="en-US" sz="1200" dirty="0"/>
          </a:p>
        </p:txBody>
      </p:sp>
      <p:sp>
        <p:nvSpPr>
          <p:cNvPr id="25" name="Text 22"/>
          <p:cNvSpPr/>
          <p:nvPr/>
        </p:nvSpPr>
        <p:spPr>
          <a:xfrm>
            <a:off x="10816114" y="7314367"/>
            <a:ext cx="3023473" cy="250627"/>
          </a:xfrm>
          <a:prstGeom prst="rect">
            <a:avLst/>
          </a:prstGeom>
          <a:noFill/>
          <a:ln/>
        </p:spPr>
        <p:txBody>
          <a:bodyPr wrap="none" lIns="0" tIns="0" rIns="0" bIns="0" rtlCol="0" anchor="t"/>
          <a:lstStyle/>
          <a:p>
            <a:pPr marL="0" indent="0" algn="l">
              <a:lnSpc>
                <a:spcPts val="1950"/>
              </a:lnSpc>
              <a:buNone/>
            </a:pPr>
            <a:r>
              <a:rPr lang="en-US" sz="1200" dirty="0">
                <a:solidFill>
                  <a:srgbClr val="FFE5E5"/>
                </a:solidFill>
                <a:latin typeface="DM Sans" pitchFamily="34" charset="0"/>
                <a:ea typeface="DM Sans" pitchFamily="34" charset="-122"/>
                <a:cs typeface="DM Sans" pitchFamily="34" charset="-120"/>
              </a:rPr>
              <a:t>0.97</a:t>
            </a:r>
            <a:endParaRPr lang="en-US" sz="1200" dirty="0"/>
          </a:p>
        </p:txBody>
      </p:sp>
      <p:sp>
        <p:nvSpPr>
          <p:cNvPr id="26" name="Shape 23"/>
          <p:cNvSpPr/>
          <p:nvPr/>
        </p:nvSpPr>
        <p:spPr>
          <a:xfrm>
            <a:off x="634246" y="7666553"/>
            <a:ext cx="13361908" cy="453747"/>
          </a:xfrm>
          <a:prstGeom prst="rect">
            <a:avLst/>
          </a:prstGeom>
          <a:solidFill>
            <a:srgbClr val="FFFFFF">
              <a:alpha val="4000"/>
            </a:srgbClr>
          </a:solidFill>
          <a:ln/>
        </p:spPr>
      </p:sp>
      <p:sp>
        <p:nvSpPr>
          <p:cNvPr id="27" name="Text 24"/>
          <p:cNvSpPr/>
          <p:nvPr/>
        </p:nvSpPr>
        <p:spPr>
          <a:xfrm>
            <a:off x="791051" y="7768114"/>
            <a:ext cx="3023473" cy="250627"/>
          </a:xfrm>
          <a:prstGeom prst="rect">
            <a:avLst/>
          </a:prstGeom>
          <a:noFill/>
          <a:ln/>
        </p:spPr>
        <p:txBody>
          <a:bodyPr wrap="none" lIns="0" tIns="0" rIns="0" bIns="0" rtlCol="0" anchor="t"/>
          <a:lstStyle/>
          <a:p>
            <a:pPr marL="0" indent="0" algn="l">
              <a:lnSpc>
                <a:spcPts val="1950"/>
              </a:lnSpc>
              <a:buNone/>
            </a:pPr>
            <a:r>
              <a:rPr lang="en-US" sz="1200" dirty="0">
                <a:solidFill>
                  <a:srgbClr val="FFE5E5"/>
                </a:solidFill>
                <a:latin typeface="DM Sans" pitchFamily="34" charset="0"/>
                <a:ea typeface="DM Sans" pitchFamily="34" charset="-122"/>
                <a:cs typeface="DM Sans" pitchFamily="34" charset="-120"/>
              </a:rPr>
              <a:t>Sleep Apnea</a:t>
            </a:r>
            <a:endParaRPr lang="en-US" sz="1200" dirty="0"/>
          </a:p>
        </p:txBody>
      </p:sp>
      <p:sp>
        <p:nvSpPr>
          <p:cNvPr id="28" name="Text 25"/>
          <p:cNvSpPr/>
          <p:nvPr/>
        </p:nvSpPr>
        <p:spPr>
          <a:xfrm>
            <a:off x="4135279" y="7768114"/>
            <a:ext cx="3019663" cy="250627"/>
          </a:xfrm>
          <a:prstGeom prst="rect">
            <a:avLst/>
          </a:prstGeom>
          <a:noFill/>
          <a:ln/>
        </p:spPr>
        <p:txBody>
          <a:bodyPr wrap="none" lIns="0" tIns="0" rIns="0" bIns="0" rtlCol="0" anchor="t"/>
          <a:lstStyle/>
          <a:p>
            <a:pPr marL="0" indent="0" algn="l">
              <a:lnSpc>
                <a:spcPts val="1950"/>
              </a:lnSpc>
              <a:buNone/>
            </a:pPr>
            <a:r>
              <a:rPr lang="en-US" sz="1200" dirty="0">
                <a:solidFill>
                  <a:srgbClr val="FFE5E5"/>
                </a:solidFill>
                <a:latin typeface="DM Sans" pitchFamily="34" charset="0"/>
                <a:ea typeface="DM Sans" pitchFamily="34" charset="-122"/>
                <a:cs typeface="DM Sans" pitchFamily="34" charset="-120"/>
              </a:rPr>
              <a:t>0.87</a:t>
            </a:r>
            <a:endParaRPr lang="en-US" sz="1200" dirty="0"/>
          </a:p>
        </p:txBody>
      </p:sp>
      <p:sp>
        <p:nvSpPr>
          <p:cNvPr id="29" name="Text 26"/>
          <p:cNvSpPr/>
          <p:nvPr/>
        </p:nvSpPr>
        <p:spPr>
          <a:xfrm>
            <a:off x="7475696" y="7768114"/>
            <a:ext cx="3019663" cy="250627"/>
          </a:xfrm>
          <a:prstGeom prst="rect">
            <a:avLst/>
          </a:prstGeom>
          <a:noFill/>
          <a:ln/>
        </p:spPr>
        <p:txBody>
          <a:bodyPr wrap="none" lIns="0" tIns="0" rIns="0" bIns="0" rtlCol="0" anchor="t"/>
          <a:lstStyle/>
          <a:p>
            <a:pPr marL="0" indent="0" algn="l">
              <a:lnSpc>
                <a:spcPts val="1950"/>
              </a:lnSpc>
              <a:buNone/>
            </a:pPr>
            <a:r>
              <a:rPr lang="en-US" sz="1200" dirty="0">
                <a:solidFill>
                  <a:srgbClr val="FFE5E5"/>
                </a:solidFill>
                <a:latin typeface="DM Sans" pitchFamily="34" charset="0"/>
                <a:ea typeface="DM Sans" pitchFamily="34" charset="-122"/>
                <a:cs typeface="DM Sans" pitchFamily="34" charset="-120"/>
              </a:rPr>
              <a:t>0.81</a:t>
            </a:r>
            <a:endParaRPr lang="en-US" sz="1200" dirty="0"/>
          </a:p>
        </p:txBody>
      </p:sp>
      <p:sp>
        <p:nvSpPr>
          <p:cNvPr id="30" name="Text 27"/>
          <p:cNvSpPr/>
          <p:nvPr/>
        </p:nvSpPr>
        <p:spPr>
          <a:xfrm>
            <a:off x="10816114" y="7768114"/>
            <a:ext cx="3023473" cy="250627"/>
          </a:xfrm>
          <a:prstGeom prst="rect">
            <a:avLst/>
          </a:prstGeom>
          <a:noFill/>
          <a:ln/>
        </p:spPr>
        <p:txBody>
          <a:bodyPr wrap="none" lIns="0" tIns="0" rIns="0" bIns="0" rtlCol="0" anchor="t"/>
          <a:lstStyle/>
          <a:p>
            <a:pPr marL="0" indent="0" algn="l">
              <a:lnSpc>
                <a:spcPts val="1950"/>
              </a:lnSpc>
              <a:buNone/>
            </a:pPr>
            <a:r>
              <a:rPr lang="en-US" sz="1200" dirty="0">
                <a:solidFill>
                  <a:srgbClr val="FFE5E5"/>
                </a:solidFill>
                <a:latin typeface="DM Sans" pitchFamily="34" charset="0"/>
                <a:ea typeface="DM Sans" pitchFamily="34" charset="-122"/>
                <a:cs typeface="DM Sans" pitchFamily="34" charset="-120"/>
              </a:rPr>
              <a:t>0.84</a:t>
            </a:r>
            <a:endParaRPr lang="en-US"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15200" y="0"/>
            <a:ext cx="7315200" cy="8229600"/>
          </a:xfrm>
          <a:prstGeom prst="rect">
            <a:avLst/>
          </a:prstGeom>
        </p:spPr>
      </p:pic>
      <p:pic>
        <p:nvPicPr>
          <p:cNvPr id="3" name="Image 1" descr="preencoded.png"/>
          <p:cNvPicPr>
            <a:picLocks noChangeAspect="1"/>
          </p:cNvPicPr>
          <p:nvPr/>
        </p:nvPicPr>
        <p:blipFill>
          <a:blip r:embed="rId4"/>
          <a:stretch>
            <a:fillRect/>
          </a:stretch>
        </p:blipFill>
        <p:spPr>
          <a:xfrm>
            <a:off x="8412480" y="1996440"/>
            <a:ext cx="5120640" cy="4236720"/>
          </a:xfrm>
          <a:prstGeom prst="rect">
            <a:avLst/>
          </a:prstGeom>
        </p:spPr>
      </p:pic>
      <p:sp>
        <p:nvSpPr>
          <p:cNvPr id="4" name="Text 0"/>
          <p:cNvSpPr/>
          <p:nvPr/>
        </p:nvSpPr>
        <p:spPr>
          <a:xfrm>
            <a:off x="758309" y="836057"/>
            <a:ext cx="5798582" cy="748189"/>
          </a:xfrm>
          <a:prstGeom prst="rect">
            <a:avLst/>
          </a:prstGeom>
          <a:noFill/>
          <a:ln/>
        </p:spPr>
        <p:txBody>
          <a:bodyPr wrap="square" lIns="0" tIns="0" rIns="0" bIns="0" rtlCol="0" anchor="t"/>
          <a:lstStyle/>
          <a:p>
            <a:pPr marL="0" indent="0" algn="l">
              <a:lnSpc>
                <a:spcPts val="2900"/>
              </a:lnSpc>
              <a:buNone/>
            </a:pPr>
            <a:r>
              <a:rPr lang="en-US" sz="2350" dirty="0">
                <a:solidFill>
                  <a:srgbClr val="FAEBEB"/>
                </a:solidFill>
                <a:latin typeface="Dela Gothic One" pitchFamily="34" charset="0"/>
                <a:ea typeface="Dela Gothic One" pitchFamily="34" charset="-122"/>
                <a:cs typeface="Dela Gothic One" pitchFamily="34" charset="-120"/>
              </a:rPr>
              <a:t>Confusion Matrix - Sleep Disorder Prediction</a:t>
            </a:r>
            <a:endParaRPr lang="en-US" sz="2350" dirty="0"/>
          </a:p>
        </p:txBody>
      </p:sp>
      <p:sp>
        <p:nvSpPr>
          <p:cNvPr id="5" name="Text 1"/>
          <p:cNvSpPr/>
          <p:nvPr/>
        </p:nvSpPr>
        <p:spPr>
          <a:xfrm>
            <a:off x="758309" y="1868567"/>
            <a:ext cx="5798582" cy="303252"/>
          </a:xfrm>
          <a:prstGeom prst="rect">
            <a:avLst/>
          </a:prstGeom>
          <a:noFill/>
          <a:ln/>
        </p:spPr>
        <p:txBody>
          <a:bodyPr wrap="non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1.Grafik Loss Status: Overfitting.</a:t>
            </a:r>
            <a:endParaRPr lang="en-US" sz="1450" dirty="0"/>
          </a:p>
        </p:txBody>
      </p:sp>
      <p:sp>
        <p:nvSpPr>
          <p:cNvPr id="6" name="Text 2"/>
          <p:cNvSpPr/>
          <p:nvPr/>
        </p:nvSpPr>
        <p:spPr>
          <a:xfrm>
            <a:off x="758309" y="2385060"/>
            <a:ext cx="5798582" cy="606504"/>
          </a:xfrm>
          <a:prstGeom prst="rect">
            <a:avLst/>
          </a:prstGeom>
          <a:noFill/>
          <a:ln/>
        </p:spPr>
        <p:txBody>
          <a:bodyPr wrap="squar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Analisis: Validation loss naik setelah epoch ke-10, menandakan model mulai menghafal data dan sulit memprediksi data baru.</a:t>
            </a:r>
            <a:endParaRPr lang="en-US" sz="1450" dirty="0"/>
          </a:p>
        </p:txBody>
      </p:sp>
      <p:sp>
        <p:nvSpPr>
          <p:cNvPr id="7" name="Text 3"/>
          <p:cNvSpPr/>
          <p:nvPr/>
        </p:nvSpPr>
        <p:spPr>
          <a:xfrm>
            <a:off x="758309" y="3204805"/>
            <a:ext cx="5798582" cy="606504"/>
          </a:xfrm>
          <a:prstGeom prst="rect">
            <a:avLst/>
          </a:prstGeom>
          <a:noFill/>
          <a:ln/>
        </p:spPr>
        <p:txBody>
          <a:bodyPr wrap="squar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Fungsi LSTM: Mengatasi masalah urutan waktu agar performa model lebih stabil dan konsisten.</a:t>
            </a:r>
            <a:endParaRPr lang="en-US" sz="1450" dirty="0"/>
          </a:p>
        </p:txBody>
      </p:sp>
      <p:sp>
        <p:nvSpPr>
          <p:cNvPr id="8" name="Text 4"/>
          <p:cNvSpPr/>
          <p:nvPr/>
        </p:nvSpPr>
        <p:spPr>
          <a:xfrm>
            <a:off x="758309" y="4024551"/>
            <a:ext cx="5798582" cy="606504"/>
          </a:xfrm>
          <a:prstGeom prst="rect">
            <a:avLst/>
          </a:prstGeom>
          <a:noFill/>
          <a:ln/>
        </p:spPr>
        <p:txBody>
          <a:bodyPr wrap="squar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2.Akurasi &amp; Matriks Akurasi: 89%, sangat akurat mendeteksi kondisi normal (None).</a:t>
            </a:r>
            <a:endParaRPr lang="en-US" sz="1450" dirty="0"/>
          </a:p>
        </p:txBody>
      </p:sp>
      <p:sp>
        <p:nvSpPr>
          <p:cNvPr id="9" name="Text 5"/>
          <p:cNvSpPr/>
          <p:nvPr/>
        </p:nvSpPr>
        <p:spPr>
          <a:xfrm>
            <a:off x="758309" y="4844296"/>
            <a:ext cx="5798582" cy="606504"/>
          </a:xfrm>
          <a:prstGeom prst="rect">
            <a:avLst/>
          </a:prstGeom>
          <a:noFill/>
          <a:ln/>
        </p:spPr>
        <p:txBody>
          <a:bodyPr wrap="squar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Kelemahan: Recall untuk Sleep Apnea rendah (69%) karena model sering tertukar dengan Insomnia.</a:t>
            </a:r>
            <a:endParaRPr lang="en-US" sz="1450" dirty="0"/>
          </a:p>
        </p:txBody>
      </p:sp>
      <p:sp>
        <p:nvSpPr>
          <p:cNvPr id="10" name="Text 6"/>
          <p:cNvSpPr/>
          <p:nvPr/>
        </p:nvSpPr>
        <p:spPr>
          <a:xfrm>
            <a:off x="758309" y="5664041"/>
            <a:ext cx="5798582" cy="606504"/>
          </a:xfrm>
          <a:prstGeom prst="rect">
            <a:avLst/>
          </a:prstGeom>
          <a:noFill/>
          <a:ln/>
        </p:spPr>
        <p:txBody>
          <a:bodyPr wrap="squar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Fungsi LSTM: Mengenali pola sekuensial (seperti jeda napas) untuk membedakan jenis gangguan tidur secara lebih presisi.</a:t>
            </a:r>
            <a:endParaRPr lang="en-US" sz="1450" dirty="0"/>
          </a:p>
        </p:txBody>
      </p:sp>
      <p:sp>
        <p:nvSpPr>
          <p:cNvPr id="11" name="Text 7"/>
          <p:cNvSpPr/>
          <p:nvPr/>
        </p:nvSpPr>
        <p:spPr>
          <a:xfrm>
            <a:off x="758309" y="6483787"/>
            <a:ext cx="5798582" cy="909757"/>
          </a:xfrm>
          <a:prstGeom prst="rect">
            <a:avLst/>
          </a:prstGeom>
          <a:noFill/>
          <a:ln/>
        </p:spPr>
        <p:txBody>
          <a:bodyPr wrap="squar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Inti Kesimpulan: Model cukup akurat, namun butuh LSTM untuk memperbaiki overfitting dan deteksi penderita gangguan tidur yang tidak stabil.</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758309" y="1454944"/>
            <a:ext cx="860108" cy="356235"/>
          </a:xfrm>
          <a:prstGeom prst="roundRect">
            <a:avLst>
              <a:gd name="adj" fmla="val 17881"/>
            </a:avLst>
          </a:prstGeom>
          <a:solidFill>
            <a:srgbClr val="C91313"/>
          </a:solidFill>
          <a:ln/>
        </p:spPr>
      </p:sp>
      <p:sp>
        <p:nvSpPr>
          <p:cNvPr id="3" name="Text 1"/>
          <p:cNvSpPr/>
          <p:nvPr/>
        </p:nvSpPr>
        <p:spPr>
          <a:xfrm>
            <a:off x="872014" y="1511737"/>
            <a:ext cx="632698" cy="242649"/>
          </a:xfrm>
          <a:prstGeom prst="rect">
            <a:avLst/>
          </a:prstGeom>
          <a:noFill/>
          <a:ln/>
        </p:spPr>
        <p:txBody>
          <a:bodyPr wrap="none" lIns="0" tIns="0" rIns="0" bIns="0" rtlCol="0" anchor="t"/>
          <a:lstStyle/>
          <a:p>
            <a:pPr marL="0" indent="0" algn="l">
              <a:lnSpc>
                <a:spcPts val="1900"/>
              </a:lnSpc>
              <a:buNone/>
            </a:pPr>
            <a:r>
              <a:rPr lang="en-US" sz="1150" dirty="0">
                <a:solidFill>
                  <a:srgbClr val="FFE5E5"/>
                </a:solidFill>
                <a:latin typeface="DM Sans" pitchFamily="34" charset="0"/>
                <a:ea typeface="DM Sans" pitchFamily="34" charset="-122"/>
                <a:cs typeface="DM Sans" pitchFamily="34" charset="-120"/>
              </a:rPr>
              <a:t>ANALISIS</a:t>
            </a:r>
            <a:endParaRPr lang="en-US" sz="1150" dirty="0"/>
          </a:p>
        </p:txBody>
      </p:sp>
      <p:sp>
        <p:nvSpPr>
          <p:cNvPr id="4" name="Text 2"/>
          <p:cNvSpPr/>
          <p:nvPr/>
        </p:nvSpPr>
        <p:spPr>
          <a:xfrm>
            <a:off x="758309" y="1886903"/>
            <a:ext cx="6322219" cy="498872"/>
          </a:xfrm>
          <a:prstGeom prst="rect">
            <a:avLst/>
          </a:prstGeom>
          <a:noFill/>
          <a:ln/>
        </p:spPr>
        <p:txBody>
          <a:bodyPr wrap="none" lIns="0" tIns="0" rIns="0" bIns="0" rtlCol="0" anchor="t"/>
          <a:lstStyle/>
          <a:p>
            <a:pPr marL="0" indent="0" algn="l">
              <a:lnSpc>
                <a:spcPts val="3900"/>
              </a:lnSpc>
              <a:buNone/>
            </a:pPr>
            <a:r>
              <a:rPr lang="en-US" sz="3100" dirty="0">
                <a:solidFill>
                  <a:srgbClr val="FAEBEB"/>
                </a:solidFill>
                <a:latin typeface="Dela Gothic One" pitchFamily="34" charset="0"/>
                <a:ea typeface="Dela Gothic One" pitchFamily="34" charset="-122"/>
                <a:cs typeface="Dela Gothic One" pitchFamily="34" charset="-120"/>
              </a:rPr>
              <a:t>Penjelasan Hasil Pengujian</a:t>
            </a:r>
            <a:endParaRPr lang="en-US" sz="3100" dirty="0"/>
          </a:p>
        </p:txBody>
      </p:sp>
      <p:sp>
        <p:nvSpPr>
          <p:cNvPr id="5" name="Text 3"/>
          <p:cNvSpPr/>
          <p:nvPr/>
        </p:nvSpPr>
        <p:spPr>
          <a:xfrm>
            <a:off x="758309" y="2670096"/>
            <a:ext cx="13113782" cy="606504"/>
          </a:xfrm>
          <a:prstGeom prst="rect">
            <a:avLst/>
          </a:prstGeom>
          <a:noFill/>
          <a:ln/>
        </p:spPr>
        <p:txBody>
          <a:bodyPr wrap="squar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Model Sequential Deep Learning yang dibangun mampu melakukan klasifikasi gangguan tidur dengan performa yang sangat baik, terutama pada beberapa aspek kunci.</a:t>
            </a:r>
            <a:endParaRPr lang="en-US" sz="1450" dirty="0"/>
          </a:p>
        </p:txBody>
      </p:sp>
      <p:sp>
        <p:nvSpPr>
          <p:cNvPr id="6" name="Shape 4"/>
          <p:cNvSpPr/>
          <p:nvPr/>
        </p:nvSpPr>
        <p:spPr>
          <a:xfrm>
            <a:off x="758309" y="3489841"/>
            <a:ext cx="4244816" cy="3284696"/>
          </a:xfrm>
          <a:prstGeom prst="roundRect">
            <a:avLst>
              <a:gd name="adj" fmla="val 3341"/>
            </a:avLst>
          </a:prstGeom>
          <a:solidFill>
            <a:srgbClr val="0A0A0A">
              <a:alpha val="95000"/>
            </a:srgbClr>
          </a:solidFill>
          <a:ln w="22860">
            <a:solidFill>
              <a:srgbClr val="8D2424"/>
            </a:solidFill>
            <a:prstDash val="solid"/>
          </a:ln>
        </p:spPr>
      </p:sp>
      <p:sp>
        <p:nvSpPr>
          <p:cNvPr id="7" name="Shape 5"/>
          <p:cNvSpPr/>
          <p:nvPr/>
        </p:nvSpPr>
        <p:spPr>
          <a:xfrm>
            <a:off x="735449" y="3489841"/>
            <a:ext cx="91440" cy="3284696"/>
          </a:xfrm>
          <a:prstGeom prst="roundRect">
            <a:avLst>
              <a:gd name="adj" fmla="val 87077"/>
            </a:avLst>
          </a:prstGeom>
          <a:solidFill>
            <a:srgbClr val="C91313"/>
          </a:solidFill>
          <a:ln/>
        </p:spPr>
      </p:sp>
      <p:sp>
        <p:nvSpPr>
          <p:cNvPr id="8" name="Text 6"/>
          <p:cNvSpPr/>
          <p:nvPr/>
        </p:nvSpPr>
        <p:spPr>
          <a:xfrm>
            <a:off x="1039297" y="3702248"/>
            <a:ext cx="3751421" cy="623411"/>
          </a:xfrm>
          <a:prstGeom prst="rect">
            <a:avLst/>
          </a:prstGeom>
          <a:noFill/>
          <a:ln/>
        </p:spPr>
        <p:txBody>
          <a:bodyPr wrap="square" lIns="0" tIns="0" rIns="0" bIns="0" rtlCol="0" anchor="t"/>
          <a:lstStyle/>
          <a:p>
            <a:pPr marL="0" indent="0" algn="l">
              <a:lnSpc>
                <a:spcPts val="2450"/>
              </a:lnSpc>
              <a:buNone/>
            </a:pPr>
            <a:r>
              <a:rPr lang="en-US" sz="1950" dirty="0">
                <a:solidFill>
                  <a:srgbClr val="FFE5E5"/>
                </a:solidFill>
                <a:latin typeface="Dela Gothic One" pitchFamily="34" charset="0"/>
                <a:ea typeface="Dela Gothic One" pitchFamily="34" charset="-122"/>
                <a:cs typeface="Dela Gothic One" pitchFamily="34" charset="-120"/>
              </a:rPr>
              <a:t>Deteksi Individu Sehat (None)</a:t>
            </a:r>
            <a:endParaRPr lang="en-US" sz="1950" dirty="0"/>
          </a:p>
        </p:txBody>
      </p:sp>
      <p:sp>
        <p:nvSpPr>
          <p:cNvPr id="9" name="Text 7"/>
          <p:cNvSpPr/>
          <p:nvPr/>
        </p:nvSpPr>
        <p:spPr>
          <a:xfrm>
            <a:off x="1039297" y="4439364"/>
            <a:ext cx="3751421" cy="1819513"/>
          </a:xfrm>
          <a:prstGeom prst="rect">
            <a:avLst/>
          </a:prstGeom>
          <a:noFill/>
          <a:ln/>
        </p:spPr>
        <p:txBody>
          <a:bodyPr wrap="squar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Presisi model sangat tinggi untuk kategori 'None' atau individu sehat, mencapai </a:t>
            </a:r>
            <a:r>
              <a:rPr lang="en-US" sz="1450" dirty="0">
                <a:solidFill>
                  <a:srgbClr val="FFE5E5"/>
                </a:solidFill>
                <a:highlight>
                  <a:srgbClr val="C91313"/>
                </a:highlight>
                <a:latin typeface="DM Sans" pitchFamily="34" charset="0"/>
                <a:ea typeface="DM Sans" pitchFamily="34" charset="-122"/>
                <a:cs typeface="DM Sans" pitchFamily="34" charset="-120"/>
              </a:rPr>
              <a:t>95%</a:t>
            </a:r>
            <a:r>
              <a:rPr lang="en-US" sz="1450" dirty="0">
                <a:solidFill>
                  <a:srgbClr val="FFE5E5"/>
                </a:solidFill>
                <a:latin typeface="DM Sans" pitchFamily="34" charset="0"/>
                <a:ea typeface="DM Sans" pitchFamily="34" charset="-122"/>
                <a:cs typeface="DM Sans" pitchFamily="34" charset="-120"/>
              </a:rPr>
              <a:t>. Ini menunjukkan risiko </a:t>
            </a:r>
            <a:r>
              <a:rPr lang="en-US" sz="1450" i="1" dirty="0">
                <a:solidFill>
                  <a:srgbClr val="FFE5E5"/>
                </a:solidFill>
                <a:latin typeface="DM Sans" pitchFamily="34" charset="0"/>
                <a:ea typeface="DM Sans" pitchFamily="34" charset="-122"/>
                <a:cs typeface="DM Sans" pitchFamily="34" charset="-120"/>
              </a:rPr>
              <a:t>false positive</a:t>
            </a:r>
            <a:r>
              <a:rPr lang="en-US" sz="1450" dirty="0">
                <a:solidFill>
                  <a:srgbClr val="FFE5E5"/>
                </a:solidFill>
                <a:latin typeface="DM Sans" pitchFamily="34" charset="0"/>
                <a:ea typeface="DM Sans" pitchFamily="34" charset="-122"/>
                <a:cs typeface="DM Sans" pitchFamily="34" charset="-120"/>
              </a:rPr>
              <a:t> (mendiagnosis seseorang yang sehat sebagai penderita gangguan tidur) sangat minim.</a:t>
            </a:r>
            <a:endParaRPr lang="en-US" sz="1450" dirty="0"/>
          </a:p>
        </p:txBody>
      </p:sp>
      <p:sp>
        <p:nvSpPr>
          <p:cNvPr id="10" name="Shape 8"/>
          <p:cNvSpPr/>
          <p:nvPr/>
        </p:nvSpPr>
        <p:spPr>
          <a:xfrm>
            <a:off x="5192673" y="3489841"/>
            <a:ext cx="4244935" cy="3284696"/>
          </a:xfrm>
          <a:prstGeom prst="roundRect">
            <a:avLst>
              <a:gd name="adj" fmla="val 3341"/>
            </a:avLst>
          </a:prstGeom>
          <a:solidFill>
            <a:srgbClr val="0A0A0A">
              <a:alpha val="95000"/>
            </a:srgbClr>
          </a:solidFill>
          <a:ln w="22860">
            <a:solidFill>
              <a:srgbClr val="8D2424"/>
            </a:solidFill>
            <a:prstDash val="solid"/>
          </a:ln>
        </p:spPr>
      </p:sp>
      <p:sp>
        <p:nvSpPr>
          <p:cNvPr id="11" name="Shape 9"/>
          <p:cNvSpPr/>
          <p:nvPr/>
        </p:nvSpPr>
        <p:spPr>
          <a:xfrm>
            <a:off x="5169813" y="3489841"/>
            <a:ext cx="91440" cy="3284696"/>
          </a:xfrm>
          <a:prstGeom prst="roundRect">
            <a:avLst>
              <a:gd name="adj" fmla="val 87077"/>
            </a:avLst>
          </a:prstGeom>
          <a:solidFill>
            <a:srgbClr val="C91313"/>
          </a:solidFill>
          <a:ln/>
        </p:spPr>
      </p:sp>
      <p:sp>
        <p:nvSpPr>
          <p:cNvPr id="12" name="Text 10"/>
          <p:cNvSpPr/>
          <p:nvPr/>
        </p:nvSpPr>
        <p:spPr>
          <a:xfrm>
            <a:off x="5473660" y="3702248"/>
            <a:ext cx="3751540" cy="623411"/>
          </a:xfrm>
          <a:prstGeom prst="rect">
            <a:avLst/>
          </a:prstGeom>
          <a:noFill/>
          <a:ln/>
        </p:spPr>
        <p:txBody>
          <a:bodyPr wrap="square" lIns="0" tIns="0" rIns="0" bIns="0" rtlCol="0" anchor="t"/>
          <a:lstStyle/>
          <a:p>
            <a:pPr marL="0" indent="0" algn="l">
              <a:lnSpc>
                <a:spcPts val="2450"/>
              </a:lnSpc>
              <a:buNone/>
            </a:pPr>
            <a:r>
              <a:rPr lang="en-US" sz="1950" dirty="0">
                <a:solidFill>
                  <a:srgbClr val="FFE5E5"/>
                </a:solidFill>
                <a:latin typeface="Dela Gothic One" pitchFamily="34" charset="0"/>
                <a:ea typeface="Dela Gothic One" pitchFamily="34" charset="-122"/>
                <a:cs typeface="Dela Gothic One" pitchFamily="34" charset="-120"/>
              </a:rPr>
              <a:t>Deteksi Insomnia dan Sleep Apnea</a:t>
            </a:r>
            <a:endParaRPr lang="en-US" sz="1950" dirty="0"/>
          </a:p>
        </p:txBody>
      </p:sp>
      <p:sp>
        <p:nvSpPr>
          <p:cNvPr id="13" name="Text 11"/>
          <p:cNvSpPr/>
          <p:nvPr/>
        </p:nvSpPr>
        <p:spPr>
          <a:xfrm>
            <a:off x="5473660" y="4439364"/>
            <a:ext cx="3751540" cy="2122765"/>
          </a:xfrm>
          <a:prstGeom prst="rect">
            <a:avLst/>
          </a:prstGeom>
          <a:noFill/>
          <a:ln/>
        </p:spPr>
        <p:txBody>
          <a:bodyPr wrap="squar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Model cukup baik dalam membedakan antara Insomnia dan Sleep Apnea, dengan F1-Score masing-masing </a:t>
            </a:r>
            <a:r>
              <a:rPr lang="en-US" sz="1450" dirty="0">
                <a:solidFill>
                  <a:srgbClr val="FFE5E5"/>
                </a:solidFill>
                <a:highlight>
                  <a:srgbClr val="C91313"/>
                </a:highlight>
                <a:latin typeface="DM Sans" pitchFamily="34" charset="0"/>
                <a:ea typeface="DM Sans" pitchFamily="34" charset="-122"/>
                <a:cs typeface="DM Sans" pitchFamily="34" charset="-120"/>
              </a:rPr>
              <a:t>0.81</a:t>
            </a:r>
            <a:r>
              <a:rPr lang="en-US" sz="1450" dirty="0">
                <a:solidFill>
                  <a:srgbClr val="FFE5E5"/>
                </a:solidFill>
                <a:latin typeface="DM Sans" pitchFamily="34" charset="0"/>
                <a:ea typeface="DM Sans" pitchFamily="34" charset="-122"/>
                <a:cs typeface="DM Sans" pitchFamily="34" charset="-120"/>
              </a:rPr>
              <a:t> dan </a:t>
            </a:r>
            <a:r>
              <a:rPr lang="en-US" sz="1450" dirty="0">
                <a:solidFill>
                  <a:srgbClr val="FFE5E5"/>
                </a:solidFill>
                <a:highlight>
                  <a:srgbClr val="C91313"/>
                </a:highlight>
                <a:latin typeface="DM Sans" pitchFamily="34" charset="0"/>
                <a:ea typeface="DM Sans" pitchFamily="34" charset="-122"/>
                <a:cs typeface="DM Sans" pitchFamily="34" charset="-120"/>
              </a:rPr>
              <a:t>0.84</a:t>
            </a:r>
            <a:r>
              <a:rPr lang="en-US" sz="1450" dirty="0">
                <a:solidFill>
                  <a:srgbClr val="FFE5E5"/>
                </a:solidFill>
                <a:latin typeface="DM Sans" pitchFamily="34" charset="0"/>
                <a:ea typeface="DM Sans" pitchFamily="34" charset="-122"/>
                <a:cs typeface="DM Sans" pitchFamily="34" charset="-120"/>
              </a:rPr>
              <a:t>. Kesalahan prediksi kadang terjadi, seringkali karena fitur-fitur seperti BMI tinggi atau tingkat stres yang memiliki pola serupa di kedua gangguan.</a:t>
            </a:r>
            <a:endParaRPr lang="en-US" sz="1450" dirty="0"/>
          </a:p>
        </p:txBody>
      </p:sp>
      <p:sp>
        <p:nvSpPr>
          <p:cNvPr id="14" name="Shape 12"/>
          <p:cNvSpPr/>
          <p:nvPr/>
        </p:nvSpPr>
        <p:spPr>
          <a:xfrm>
            <a:off x="9627156" y="3489841"/>
            <a:ext cx="4244816" cy="3284696"/>
          </a:xfrm>
          <a:prstGeom prst="roundRect">
            <a:avLst>
              <a:gd name="adj" fmla="val 3341"/>
            </a:avLst>
          </a:prstGeom>
          <a:solidFill>
            <a:srgbClr val="0A0A0A">
              <a:alpha val="95000"/>
            </a:srgbClr>
          </a:solidFill>
          <a:ln w="22860">
            <a:solidFill>
              <a:srgbClr val="8D2424"/>
            </a:solidFill>
            <a:prstDash val="solid"/>
          </a:ln>
        </p:spPr>
      </p:sp>
      <p:sp>
        <p:nvSpPr>
          <p:cNvPr id="15" name="Shape 13"/>
          <p:cNvSpPr/>
          <p:nvPr/>
        </p:nvSpPr>
        <p:spPr>
          <a:xfrm>
            <a:off x="9604296" y="3489841"/>
            <a:ext cx="91440" cy="3284696"/>
          </a:xfrm>
          <a:prstGeom prst="roundRect">
            <a:avLst>
              <a:gd name="adj" fmla="val 87077"/>
            </a:avLst>
          </a:prstGeom>
          <a:solidFill>
            <a:srgbClr val="C91313"/>
          </a:solidFill>
          <a:ln/>
        </p:spPr>
      </p:sp>
      <p:sp>
        <p:nvSpPr>
          <p:cNvPr id="16" name="Text 14"/>
          <p:cNvSpPr/>
          <p:nvPr/>
        </p:nvSpPr>
        <p:spPr>
          <a:xfrm>
            <a:off x="9908143" y="3702248"/>
            <a:ext cx="2816543" cy="311706"/>
          </a:xfrm>
          <a:prstGeom prst="rect">
            <a:avLst/>
          </a:prstGeom>
          <a:noFill/>
          <a:ln/>
        </p:spPr>
        <p:txBody>
          <a:bodyPr wrap="none" lIns="0" tIns="0" rIns="0" bIns="0" rtlCol="0" anchor="t"/>
          <a:lstStyle/>
          <a:p>
            <a:pPr marL="0" indent="0" algn="l">
              <a:lnSpc>
                <a:spcPts val="2450"/>
              </a:lnSpc>
              <a:buNone/>
            </a:pPr>
            <a:r>
              <a:rPr lang="en-US" sz="1950" dirty="0">
                <a:solidFill>
                  <a:srgbClr val="FFE5E5"/>
                </a:solidFill>
                <a:latin typeface="Dela Gothic One" pitchFamily="34" charset="0"/>
                <a:ea typeface="Dela Gothic One" pitchFamily="34" charset="-122"/>
                <a:cs typeface="Dela Gothic One" pitchFamily="34" charset="-120"/>
              </a:rPr>
              <a:t>Generalisasi Model</a:t>
            </a:r>
            <a:endParaRPr lang="en-US" sz="1950" dirty="0"/>
          </a:p>
        </p:txBody>
      </p:sp>
      <p:sp>
        <p:nvSpPr>
          <p:cNvPr id="17" name="Text 15"/>
          <p:cNvSpPr/>
          <p:nvPr/>
        </p:nvSpPr>
        <p:spPr>
          <a:xfrm>
            <a:off x="9908143" y="4127659"/>
            <a:ext cx="3751421" cy="1516261"/>
          </a:xfrm>
          <a:prstGeom prst="rect">
            <a:avLst/>
          </a:prstGeom>
          <a:noFill/>
          <a:ln/>
        </p:spPr>
        <p:txBody>
          <a:bodyPr wrap="square" lIns="0" tIns="0" rIns="0" bIns="0" rtlCol="0" anchor="t"/>
          <a:lstStyle/>
          <a:p>
            <a:pPr marL="0" indent="0" algn="l">
              <a:lnSpc>
                <a:spcPts val="2350"/>
              </a:lnSpc>
              <a:buNone/>
            </a:pPr>
            <a:r>
              <a:rPr lang="en-US" sz="1450" dirty="0">
                <a:solidFill>
                  <a:srgbClr val="FFE5E5"/>
                </a:solidFill>
                <a:latin typeface="DM Sans" pitchFamily="34" charset="0"/>
                <a:ea typeface="DM Sans" pitchFamily="34" charset="-122"/>
                <a:cs typeface="DM Sans" pitchFamily="34" charset="-120"/>
              </a:rPr>
              <a:t>Penggunaan </a:t>
            </a:r>
            <a:r>
              <a:rPr lang="en-US" sz="1450" i="1" dirty="0">
                <a:solidFill>
                  <a:srgbClr val="FFE5E5"/>
                </a:solidFill>
                <a:latin typeface="DM Sans" pitchFamily="34" charset="0"/>
                <a:ea typeface="DM Sans" pitchFamily="34" charset="-122"/>
                <a:cs typeface="DM Sans" pitchFamily="34" charset="-120"/>
              </a:rPr>
              <a:t>Dropout Layer</a:t>
            </a:r>
            <a:r>
              <a:rPr lang="en-US" sz="1450" dirty="0">
                <a:solidFill>
                  <a:srgbClr val="FFE5E5"/>
                </a:solidFill>
                <a:latin typeface="DM Sans" pitchFamily="34" charset="0"/>
                <a:ea typeface="DM Sans" pitchFamily="34" charset="-122"/>
                <a:cs typeface="DM Sans" pitchFamily="34" charset="-120"/>
              </a:rPr>
              <a:t> terbukti sangat membantu dalam mencegah </a:t>
            </a:r>
            <a:r>
              <a:rPr lang="en-US" sz="1450" i="1" dirty="0">
                <a:solidFill>
                  <a:srgbClr val="FFE5E5"/>
                </a:solidFill>
                <a:latin typeface="DM Sans" pitchFamily="34" charset="0"/>
                <a:ea typeface="DM Sans" pitchFamily="34" charset="-122"/>
                <a:cs typeface="DM Sans" pitchFamily="34" charset="-120"/>
              </a:rPr>
              <a:t>overfitting</a:t>
            </a:r>
            <a:r>
              <a:rPr lang="en-US" sz="1450" dirty="0">
                <a:solidFill>
                  <a:srgbClr val="FFE5E5"/>
                </a:solidFill>
                <a:latin typeface="DM Sans" pitchFamily="34" charset="0"/>
                <a:ea typeface="DM Sans" pitchFamily="34" charset="-122"/>
                <a:cs typeface="DM Sans" pitchFamily="34" charset="-120"/>
              </a:rPr>
              <a:t>. Ini ditunjukkan dari hasil pengujian yang konsisten pada data testing, menegaskan kemampuan generalisasi model yang baik.</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692825" y="476250"/>
            <a:ext cx="1027628" cy="325517"/>
          </a:xfrm>
          <a:prstGeom prst="roundRect">
            <a:avLst>
              <a:gd name="adj" fmla="val 17880"/>
            </a:avLst>
          </a:prstGeom>
          <a:solidFill>
            <a:srgbClr val="C91313"/>
          </a:solidFill>
          <a:ln/>
        </p:spPr>
      </p:sp>
      <p:sp>
        <p:nvSpPr>
          <p:cNvPr id="3" name="Text 1"/>
          <p:cNvSpPr/>
          <p:nvPr/>
        </p:nvSpPr>
        <p:spPr>
          <a:xfrm>
            <a:off x="796647" y="528161"/>
            <a:ext cx="819983" cy="221694"/>
          </a:xfrm>
          <a:prstGeom prst="rect">
            <a:avLst/>
          </a:prstGeom>
          <a:noFill/>
          <a:ln/>
        </p:spPr>
        <p:txBody>
          <a:bodyPr wrap="none" lIns="0" tIns="0" rIns="0" bIns="0" rtlCol="0" anchor="t"/>
          <a:lstStyle/>
          <a:p>
            <a:pPr marL="0" indent="0" algn="l">
              <a:lnSpc>
                <a:spcPts val="1700"/>
              </a:lnSpc>
              <a:buNone/>
            </a:pPr>
            <a:r>
              <a:rPr lang="en-US" sz="1050" dirty="0">
                <a:solidFill>
                  <a:srgbClr val="FFE5E5"/>
                </a:solidFill>
                <a:latin typeface="DM Sans" pitchFamily="34" charset="0"/>
                <a:ea typeface="DM Sans" pitchFamily="34" charset="-122"/>
                <a:cs typeface="DM Sans" pitchFamily="34" charset="-120"/>
              </a:rPr>
              <a:t>KESIMPULAN</a:t>
            </a:r>
            <a:endParaRPr lang="en-US" sz="1050" dirty="0"/>
          </a:p>
        </p:txBody>
      </p:sp>
      <p:sp>
        <p:nvSpPr>
          <p:cNvPr id="4" name="Text 2"/>
          <p:cNvSpPr/>
          <p:nvPr/>
        </p:nvSpPr>
        <p:spPr>
          <a:xfrm>
            <a:off x="692825" y="870942"/>
            <a:ext cx="11792069" cy="455771"/>
          </a:xfrm>
          <a:prstGeom prst="rect">
            <a:avLst/>
          </a:prstGeom>
          <a:noFill/>
          <a:ln/>
        </p:spPr>
        <p:txBody>
          <a:bodyPr wrap="none" lIns="0" tIns="0" rIns="0" bIns="0" rtlCol="0" anchor="t"/>
          <a:lstStyle/>
          <a:p>
            <a:pPr marL="0" indent="0" algn="l">
              <a:lnSpc>
                <a:spcPts val="3550"/>
              </a:lnSpc>
              <a:buNone/>
            </a:pPr>
            <a:r>
              <a:rPr lang="en-US" sz="2850" dirty="0">
                <a:solidFill>
                  <a:srgbClr val="FAEBEB"/>
                </a:solidFill>
                <a:latin typeface="Dela Gothic One" pitchFamily="34" charset="0"/>
                <a:ea typeface="Dela Gothic One" pitchFamily="34" charset="-122"/>
                <a:cs typeface="Dela Gothic One" pitchFamily="34" charset="-120"/>
              </a:rPr>
              <a:t>Pendeteksian Gangguan Tidur Berbasis Deep Learning</a:t>
            </a:r>
            <a:endParaRPr lang="en-US" sz="2850" dirty="0"/>
          </a:p>
        </p:txBody>
      </p:sp>
      <p:sp>
        <p:nvSpPr>
          <p:cNvPr id="5" name="Text 3"/>
          <p:cNvSpPr/>
          <p:nvPr/>
        </p:nvSpPr>
        <p:spPr>
          <a:xfrm>
            <a:off x="692825" y="1742361"/>
            <a:ext cx="6411158" cy="1385888"/>
          </a:xfrm>
          <a:prstGeom prst="rect">
            <a:avLst/>
          </a:prstGeom>
          <a:noFill/>
          <a:ln/>
        </p:spPr>
        <p:txBody>
          <a:bodyPr wrap="square" lIns="0" tIns="0" rIns="0" bIns="0" rtlCol="0" anchor="t"/>
          <a:lstStyle/>
          <a:p>
            <a:pPr marL="0" indent="0" algn="l">
              <a:lnSpc>
                <a:spcPts val="2150"/>
              </a:lnSpc>
              <a:buNone/>
            </a:pPr>
            <a:r>
              <a:rPr lang="en-US" sz="1350" dirty="0">
                <a:solidFill>
                  <a:srgbClr val="FFE5E5"/>
                </a:solidFill>
                <a:latin typeface="DM Sans" pitchFamily="34" charset="0"/>
                <a:ea typeface="DM Sans" pitchFamily="34" charset="-122"/>
                <a:cs typeface="DM Sans" pitchFamily="34" charset="-120"/>
              </a:rPr>
              <a:t>Proyek ini berhasil menerapkan Deep Learning dengan arsitektur Sequential Neural Network untuk klasifikasi gangguan tidur. Dengan memanfaatkan data gaya hidup dan kesehatan seperti aktivitas fisik, BMI, tingkat stres, dan durasi tidur, model ini mampu mendeteksi risiko Insomnia dan Sleep Apnea dengan akurasi yang mendekati </a:t>
            </a:r>
            <a:r>
              <a:rPr lang="en-US" sz="1350" dirty="0">
                <a:solidFill>
                  <a:srgbClr val="FFE5E5"/>
                </a:solidFill>
                <a:highlight>
                  <a:srgbClr val="C91313"/>
                </a:highlight>
                <a:latin typeface="DM Sans" pitchFamily="34" charset="0"/>
                <a:ea typeface="DM Sans" pitchFamily="34" charset="-122"/>
                <a:cs typeface="DM Sans" pitchFamily="34" charset="-120"/>
              </a:rPr>
              <a:t>90%</a:t>
            </a:r>
            <a:r>
              <a:rPr lang="en-US" sz="1350" dirty="0">
                <a:solidFill>
                  <a:srgbClr val="FFE5E5"/>
                </a:solidFill>
                <a:latin typeface="DM Sans" pitchFamily="34" charset="0"/>
                <a:ea typeface="DM Sans" pitchFamily="34" charset="-122"/>
                <a:cs typeface="DM Sans" pitchFamily="34" charset="-120"/>
              </a:rPr>
              <a:t>.</a:t>
            </a:r>
            <a:endParaRPr lang="en-US" sz="1350" dirty="0"/>
          </a:p>
        </p:txBody>
      </p:sp>
      <p:sp>
        <p:nvSpPr>
          <p:cNvPr id="6" name="Text 4"/>
          <p:cNvSpPr/>
          <p:nvPr/>
        </p:nvSpPr>
        <p:spPr>
          <a:xfrm>
            <a:off x="692825" y="3284101"/>
            <a:ext cx="6411158" cy="831532"/>
          </a:xfrm>
          <a:prstGeom prst="rect">
            <a:avLst/>
          </a:prstGeom>
          <a:noFill/>
          <a:ln/>
        </p:spPr>
        <p:txBody>
          <a:bodyPr wrap="square" lIns="0" tIns="0" rIns="0" bIns="0" rtlCol="0" anchor="t"/>
          <a:lstStyle/>
          <a:p>
            <a:pPr marL="0" indent="0" algn="l">
              <a:lnSpc>
                <a:spcPts val="2150"/>
              </a:lnSpc>
              <a:buNone/>
            </a:pPr>
            <a:r>
              <a:rPr lang="en-US" sz="1350" dirty="0">
                <a:solidFill>
                  <a:srgbClr val="FFE5E5"/>
                </a:solidFill>
                <a:latin typeface="DM Sans" pitchFamily="34" charset="0"/>
                <a:ea typeface="DM Sans" pitchFamily="34" charset="-122"/>
                <a:cs typeface="DM Sans" pitchFamily="34" charset="-120"/>
              </a:rPr>
              <a:t>Penerapan teknologi ini membuka jalan bagi metode diagnosis yang lebih efisien dan terjangkau di masa depan, membantu banyak individu dalam memahami dan mengatasi masalah tidur mereka.</a:t>
            </a:r>
            <a:endParaRPr lang="en-US" sz="1350" dirty="0"/>
          </a:p>
        </p:txBody>
      </p:sp>
      <p:pic>
        <p:nvPicPr>
          <p:cNvPr id="7" name="Image 0" descr="preencoded.png"/>
          <p:cNvPicPr>
            <a:picLocks noChangeAspect="1"/>
          </p:cNvPicPr>
          <p:nvPr/>
        </p:nvPicPr>
        <p:blipFill>
          <a:blip r:embed="rId3"/>
          <a:stretch>
            <a:fillRect/>
          </a:stretch>
        </p:blipFill>
        <p:spPr>
          <a:xfrm>
            <a:off x="7534037" y="1781294"/>
            <a:ext cx="6411158" cy="641115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818</Words>
  <Application>Microsoft Office PowerPoint</Application>
  <PresentationFormat>Custom</PresentationFormat>
  <Paragraphs>85</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Dela Gothic One</vt:lpstr>
      <vt:lpstr>Arial</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alfan shobron</cp:lastModifiedBy>
  <cp:revision>2</cp:revision>
  <dcterms:created xsi:type="dcterms:W3CDTF">2026-01-05T15:57:35Z</dcterms:created>
  <dcterms:modified xsi:type="dcterms:W3CDTF">2026-01-05T18:42:12Z</dcterms:modified>
</cp:coreProperties>
</file>